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082BE4-7FB0-49AE-9993-B3BDD86939A7}">
  <a:tblStyle styleId="{7A082BE4-7FB0-49AE-9993-B3BDD86939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868d4f1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868d4f1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8e7ed0f7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8e7ed0f7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8e7ed0f7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68e7ed0f7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8e7ed0f77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68e7ed0f77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8e7ed0f77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68e7ed0f7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8e7ed0f77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8e7ed0f77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8e7ed0f7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68e7ed0f7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8e7ed0f77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68e7ed0f77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68e7ed0f77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68e7ed0f77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8e7ed0f77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68e7ed0f77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8e7ed0f77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8e7ed0f7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8e7ed0f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8e7ed0f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8e7ed0f77_0_371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25" lIns="89625" spcFirstLastPara="1" rIns="89625" wrap="square" tIns="89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g268e7ed0f77_0_371:notes"/>
          <p:cNvSpPr/>
          <p:nvPr>
            <p:ph idx="2" type="sldImg"/>
          </p:nvPr>
        </p:nvSpPr>
        <p:spPr>
          <a:xfrm>
            <a:off x="381169" y="68579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6868d4f120_0_414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25" lIns="89625" spcFirstLastPara="1" rIns="89625" wrap="square" tIns="89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g26868d4f120_0_414:notes"/>
          <p:cNvSpPr/>
          <p:nvPr>
            <p:ph idx="2" type="sldImg"/>
          </p:nvPr>
        </p:nvSpPr>
        <p:spPr>
          <a:xfrm>
            <a:off x="381169" y="68579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8e7ed0f77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68e7ed0f77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868d4f120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6868d4f120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8e7ed0f77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68e7ed0f77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8e7ed0f77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68e7ed0f77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8e7ed0f77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68e7ed0f77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68e7ed0f77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68e7ed0f77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8e7ed0f77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68e7ed0f77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8e7ed0f77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68e7ed0f77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8e7ed0f7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 don’t like surprises!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68e7ed0f7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68e7ed0f77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68e7ed0f77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8e7ed0f77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68e7ed0f77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68e7ed0f77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68e7ed0f77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68e7ed0f77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68e7ed0f77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8e7ed0f77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68e7ed0f77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6868d4f120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0" name="Google Shape;400;g26868d4f120_0_7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68e7ed0f77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68e7ed0f77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68e7ed0f77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68e7ed0f77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68e7ed0f77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68e7ed0f77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868d4f12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868d4f12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study involves- </a:t>
            </a:r>
            <a:r>
              <a:rPr lang="en" sz="1200">
                <a:solidFill>
                  <a:schemeClr val="dk1"/>
                </a:solidFill>
              </a:rPr>
              <a:t>Studying with full focus and minimal distractions; Studying using effective learning strategies; Assessing one’s level of understanding to identify confusions, gaps, and misconceptions. 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8e7ed0f7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8e7ed0f7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8e7ed0f77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8e7ed0f77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868d4f120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6868d4f120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8e7ed0f77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68e7ed0f77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8e7ed0f7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8e7ed0f7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7" name="Google Shape;9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s://www.symbols.com/symbol/the-noun-project" TargetMode="External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ocs.google.com/document/d/1PKqLLdPt6__ttEfxBTFn5DWpUIMij3qU/copy?usp=sharing&amp;ouid=106489104051540587416&amp;rtpof=true&amp;sd=true" TargetMode="External"/><Relationship Id="rId4" Type="http://schemas.openxmlformats.org/officeDocument/2006/relationships/hyperlink" Target="https://docs.google.com/document/d/1PKqLLdPt6__ttEfxBTFn5DWpUIMij3qU/copy?usp=sharing&amp;ouid=106489104051540587416&amp;rtpof=true&amp;sd=true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doi.org/10.1037/cap0000290" TargetMode="External"/><Relationship Id="rId4" Type="http://schemas.openxmlformats.org/officeDocument/2006/relationships/hyperlink" Target="https://docs.google.com/presentation/d/16wx76eLZctYZMUnqsL-qoGKFlYlZl1R6fip-Naz6hBI/edit#slide=id.g5e378fe58b_2_75" TargetMode="External"/><Relationship Id="rId5" Type="http://schemas.openxmlformats.org/officeDocument/2006/relationships/hyperlink" Target="https://doi.org/10.4324/978042906152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UBVV8pch1dM?si=usJ8uCsaKByUgokh&amp;t=89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ymbols.com/symbol/the-noun-project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825" y="389450"/>
            <a:ext cx="4145700" cy="1876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6"/>
          <p:cNvSpPr txBox="1"/>
          <p:nvPr/>
        </p:nvSpPr>
        <p:spPr>
          <a:xfrm>
            <a:off x="251400" y="389450"/>
            <a:ext cx="4145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As you arrive, please make a name tent.</a:t>
            </a:r>
            <a:endParaRPr sz="4400"/>
          </a:p>
        </p:txBody>
      </p:sp>
      <p:sp>
        <p:nvSpPr>
          <p:cNvPr id="138" name="Google Shape;138;p26"/>
          <p:cNvSpPr txBox="1"/>
          <p:nvPr/>
        </p:nvSpPr>
        <p:spPr>
          <a:xfrm>
            <a:off x="251400" y="3077750"/>
            <a:ext cx="8641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The name you would like to be called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Your pronouns, if you choose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Decorations, if you choose</a:t>
            </a:r>
            <a:endParaRPr sz="3600"/>
          </a:p>
        </p:txBody>
      </p:sp>
      <p:sp>
        <p:nvSpPr>
          <p:cNvPr id="139" name="Google Shape;139;p26"/>
          <p:cNvSpPr txBox="1"/>
          <p:nvPr/>
        </p:nvSpPr>
        <p:spPr>
          <a:xfrm>
            <a:off x="4643425" y="2184150"/>
            <a:ext cx="43305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Figure 1. Name tent instructions. From https://kb.mit.edu/confluence/pages/viewpage.action?pageId=152584661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215725" y="2292125"/>
            <a:ext cx="2592000" cy="2235625"/>
          </a:xfrm>
          <a:prstGeom prst="flowChartProcess">
            <a:avLst/>
          </a:prstGeom>
          <a:solidFill>
            <a:srgbClr val="F4F4F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iqfxGhFfKO4DdxuU_xfyAKO6haYvHIg8aWecDF-0eFFuzGauZmWb3XGghNcyktwBkLHb_3_srRk8pT2CmglYHNXG1bm4MPJuDStmypUNIUAZNqhnaKmCcOjL0szO4Rt4LC22ULcl" id="199" name="Google Shape;1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8499" y="2371091"/>
            <a:ext cx="2592008" cy="207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7463" y="2290750"/>
            <a:ext cx="2581275" cy="2238375"/>
          </a:xfrm>
          <a:prstGeom prst="rect">
            <a:avLst/>
          </a:prstGeom>
          <a:noFill/>
          <a:ln cap="flat" cmpd="sng" w="9525">
            <a:solidFill>
              <a:srgbClr val="F4F4F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35"/>
          <p:cNvSpPr/>
          <p:nvPr/>
        </p:nvSpPr>
        <p:spPr>
          <a:xfrm>
            <a:off x="378300" y="2661708"/>
            <a:ext cx="2282400" cy="1496400"/>
          </a:xfrm>
          <a:prstGeom prst="rect">
            <a:avLst/>
          </a:prstGeom>
          <a:solidFill>
            <a:srgbClr val="F4F4F6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35"/>
          <p:cNvCxnSpPr/>
          <p:nvPr/>
        </p:nvCxnSpPr>
        <p:spPr>
          <a:xfrm>
            <a:off x="1169528" y="2680639"/>
            <a:ext cx="15300" cy="1458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35"/>
          <p:cNvSpPr txBox="1"/>
          <p:nvPr/>
        </p:nvSpPr>
        <p:spPr>
          <a:xfrm>
            <a:off x="489066" y="2532188"/>
            <a:ext cx="5022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1284898" y="2532188"/>
            <a:ext cx="1265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Answer(s)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35"/>
          <p:cNvCxnSpPr/>
          <p:nvPr/>
        </p:nvCxnSpPr>
        <p:spPr>
          <a:xfrm>
            <a:off x="393925" y="3063738"/>
            <a:ext cx="223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35"/>
          <p:cNvSpPr txBox="1"/>
          <p:nvPr/>
        </p:nvSpPr>
        <p:spPr>
          <a:xfrm>
            <a:off x="1925075" y="145800"/>
            <a:ext cx="53937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Using This Strategy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175050" y="1620700"/>
            <a:ext cx="26889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2- Column Notes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3277475" y="1620700"/>
            <a:ext cx="26889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Concept Maps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6280050" y="1620700"/>
            <a:ext cx="26889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Teaching Others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175050" y="4529125"/>
            <a:ext cx="2592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7. 2-column notes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3178275" y="4529125"/>
            <a:ext cx="2592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8. Black and white concept map icon. From https://thenounproject.com/icon/mind-map-5322826/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5"/>
          <p:cNvSpPr txBox="1"/>
          <p:nvPr/>
        </p:nvSpPr>
        <p:spPr>
          <a:xfrm>
            <a:off x="6328500" y="4448800"/>
            <a:ext cx="2592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9. Black and white teacher and students  icon. From https://thenounproject.com/icon/teach-5486510//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224075" y="187650"/>
            <a:ext cx="8754900" cy="476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400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150">
                <a:latin typeface="Arial"/>
                <a:ea typeface="Arial"/>
                <a:cs typeface="Arial"/>
                <a:sym typeface="Arial"/>
              </a:rPr>
              <a:t>How I Teach This…</a:t>
            </a:r>
            <a:endParaRPr sz="8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38862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ABC/321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38862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Asking “How are we engaging Drew?” (Every Class</a:t>
            </a:r>
            <a:r>
              <a:rPr lang="en" sz="6300">
                <a:latin typeface="Arial"/>
                <a:ea typeface="Arial"/>
                <a:cs typeface="Arial"/>
                <a:sym typeface="Arial"/>
              </a:rPr>
              <a:t>)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38862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Muscle Memory examples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38862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Inspected Practice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13716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653575" y="273850"/>
            <a:ext cx="7705200" cy="9942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rial"/>
                <a:ea typeface="Arial"/>
                <a:cs typeface="Arial"/>
                <a:sym typeface="Arial"/>
              </a:rPr>
              <a:t>Let’s Practice…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574" y="1728275"/>
            <a:ext cx="3604048" cy="265278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4" name="Google Shape;224;p37"/>
          <p:cNvSpPr txBox="1"/>
          <p:nvPr/>
        </p:nvSpPr>
        <p:spPr>
          <a:xfrm>
            <a:off x="653573" y="4381045"/>
            <a:ext cx="37761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Black and white icon of multitasking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</a:t>
            </a: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etrieved from htt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ps://www.cleanpng.com/free/multitasking.html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5924099" y="4639900"/>
            <a:ext cx="28224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11.:Black and white  Icon of the thinker statue  Retrieved from </a:t>
            </a:r>
            <a:r>
              <a:rPr lang="en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https://www.symbols.com/symbol/the-noun-project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4100" y="1728287"/>
            <a:ext cx="2434556" cy="2911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/>
        </p:nvSpPr>
        <p:spPr>
          <a:xfrm>
            <a:off x="1343700" y="1633650"/>
            <a:ext cx="64566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Concept 2: 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accent5"/>
                </a:solidFill>
              </a:rPr>
              <a:t>Brain Files</a:t>
            </a:r>
            <a:endParaRPr sz="37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9"/>
          <p:cNvPicPr preferRelativeResize="0"/>
          <p:nvPr/>
        </p:nvPicPr>
        <p:blipFill rotWithShape="1">
          <a:blip r:embed="rId3">
            <a:alphaModFix/>
          </a:blip>
          <a:srcRect b="0" l="0" r="793" t="0"/>
          <a:stretch/>
        </p:blipFill>
        <p:spPr>
          <a:xfrm>
            <a:off x="0" y="335200"/>
            <a:ext cx="9071049" cy="44730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7" name="Google Shape;237;p39"/>
          <p:cNvSpPr txBox="1"/>
          <p:nvPr/>
        </p:nvSpPr>
        <p:spPr>
          <a:xfrm>
            <a:off x="0" y="4808275"/>
            <a:ext cx="9144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12. Memory and learning graphic organizer. From Chew, S. L. (2021). An advance organizer for student learning: Choke points and pitfalls in studying. Canadian Psychology/Psychologie Canadienne, 62(4), 420–427. https://doi.org/10.1037/cap0000290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38" name="Google Shape;238;p39"/>
          <p:cNvSpPr/>
          <p:nvPr/>
        </p:nvSpPr>
        <p:spPr>
          <a:xfrm>
            <a:off x="2616050" y="1401825"/>
            <a:ext cx="547200" cy="27984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9"/>
          <p:cNvSpPr/>
          <p:nvPr/>
        </p:nvSpPr>
        <p:spPr>
          <a:xfrm>
            <a:off x="5066625" y="2345100"/>
            <a:ext cx="3709200" cy="23712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chema" id="244" name="Google Shape;244;p40"/>
          <p:cNvPicPr preferRelativeResize="0"/>
          <p:nvPr/>
        </p:nvPicPr>
        <p:blipFill rotWithShape="1">
          <a:blip r:embed="rId3">
            <a:alphaModFix/>
          </a:blip>
          <a:srcRect b="12691" l="0" r="0" t="18295"/>
          <a:stretch/>
        </p:blipFill>
        <p:spPr>
          <a:xfrm>
            <a:off x="2316525" y="0"/>
            <a:ext cx="4510950" cy="494717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 txBox="1"/>
          <p:nvPr/>
        </p:nvSpPr>
        <p:spPr>
          <a:xfrm>
            <a:off x="2316525" y="4872600"/>
            <a:ext cx="51903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Figure 13. Head with file folders. From https://www.scribd.com/doc/61773162/Schema-Poster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/>
        </p:nvSpPr>
        <p:spPr>
          <a:xfrm>
            <a:off x="1979825" y="198025"/>
            <a:ext cx="52842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Using This Strategy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0" y="1620700"/>
            <a:ext cx="30693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Reading BEFORE  Class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52" name="Google Shape;252;p41"/>
          <p:cNvSpPr txBox="1"/>
          <p:nvPr/>
        </p:nvSpPr>
        <p:spPr>
          <a:xfrm>
            <a:off x="3277475" y="1620700"/>
            <a:ext cx="26889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Study</a:t>
            </a:r>
            <a:r>
              <a:rPr lang="en" sz="2000">
                <a:solidFill>
                  <a:schemeClr val="dk1"/>
                </a:solidFill>
              </a:rPr>
              <a:t> Cycle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6280050" y="1620700"/>
            <a:ext cx="26889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“Open your file on…”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75" y="2310400"/>
            <a:ext cx="2581275" cy="219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Study Cycle" id="255" name="Google Shape;25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3662" y="2309539"/>
            <a:ext cx="2688900" cy="220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250" y="2310401"/>
            <a:ext cx="2581275" cy="21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302250" y="4434775"/>
            <a:ext cx="25617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14. Black and white reading icon. From https://thenounproject.com/icon/studying-1475748/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3287250" y="4434775"/>
            <a:ext cx="25617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15. Study cycle. From 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https://www.lsu.edu/cas/studycycle.php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1"/>
          <p:cNvSpPr txBox="1"/>
          <p:nvPr/>
        </p:nvSpPr>
        <p:spPr>
          <a:xfrm>
            <a:off x="6180550" y="4434775"/>
            <a:ext cx="28767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16. Black and white person with speech bubble icon.. From 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https://thenounproject.com/icon/person-talking-1691905/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224075" y="187650"/>
            <a:ext cx="8754900" cy="476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150">
                <a:latin typeface="Arial"/>
                <a:ea typeface="Arial"/>
                <a:cs typeface="Arial"/>
                <a:sym typeface="Arial"/>
              </a:rPr>
              <a:t>How I Teach This…</a:t>
            </a:r>
            <a:endParaRPr sz="8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Role Play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Concrete Examples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Every Class Reminders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Inspected Practice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13716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/>
        </p:nvSpPr>
        <p:spPr>
          <a:xfrm>
            <a:off x="1343700" y="1633650"/>
            <a:ext cx="64566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Concept 3: 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accent5"/>
                </a:solidFill>
              </a:rPr>
              <a:t>Bloom’s Levels</a:t>
            </a:r>
            <a:endParaRPr sz="37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4"/>
          <p:cNvPicPr preferRelativeResize="0"/>
          <p:nvPr/>
        </p:nvPicPr>
        <p:blipFill rotWithShape="1">
          <a:blip r:embed="rId3">
            <a:alphaModFix/>
          </a:blip>
          <a:srcRect b="0" l="0" r="793" t="0"/>
          <a:stretch/>
        </p:blipFill>
        <p:spPr>
          <a:xfrm>
            <a:off x="0" y="335200"/>
            <a:ext cx="9071049" cy="44730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5" name="Google Shape;275;p44"/>
          <p:cNvSpPr txBox="1"/>
          <p:nvPr/>
        </p:nvSpPr>
        <p:spPr>
          <a:xfrm>
            <a:off x="0" y="4808275"/>
            <a:ext cx="9144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17. Memory and learning graphic organizer. From Chew, S. L. (2021). An advance organizer for student learning: Choke points and pitfalls in studying. Canadian Psychology/Psychologie Canadienne, 62(4), 420–427. https://doi.org/10.1037/cap0000290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76" name="Google Shape;276;p44"/>
          <p:cNvSpPr/>
          <p:nvPr/>
        </p:nvSpPr>
        <p:spPr>
          <a:xfrm>
            <a:off x="3147575" y="588875"/>
            <a:ext cx="4565100" cy="23712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4"/>
          <p:cNvSpPr/>
          <p:nvPr/>
        </p:nvSpPr>
        <p:spPr>
          <a:xfrm>
            <a:off x="5066625" y="2345100"/>
            <a:ext cx="2067600" cy="23712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ctrTitle"/>
          </p:nvPr>
        </p:nvSpPr>
        <p:spPr>
          <a:xfrm>
            <a:off x="311708" y="963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Becoming Expert Learners: Teaching Students How Learning Works</a:t>
            </a:r>
            <a:endParaRPr/>
          </a:p>
        </p:txBody>
      </p:sp>
      <p:sp>
        <p:nvSpPr>
          <p:cNvPr id="145" name="Google Shape;145;p27"/>
          <p:cNvSpPr txBox="1"/>
          <p:nvPr>
            <p:ph idx="1" type="subTitle"/>
          </p:nvPr>
        </p:nvSpPr>
        <p:spPr>
          <a:xfrm>
            <a:off x="214950" y="4162975"/>
            <a:ext cx="8714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Michelle Blank, </a:t>
            </a:r>
            <a:r>
              <a:rPr lang="en"/>
              <a:t>Director</a:t>
            </a:r>
            <a:r>
              <a:rPr lang="en"/>
              <a:t> of Academic Success, Goshen College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mblank@goshen.edu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1657350" y="514350"/>
            <a:ext cx="582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500">
                <a:latin typeface="Arial"/>
                <a:ea typeface="Arial"/>
                <a:cs typeface="Arial"/>
                <a:sym typeface="Arial"/>
              </a:rPr>
              <a:t>Count the Vowels</a:t>
            </a:r>
            <a:endParaRPr b="1" sz="4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Saundra\Local Settings\Temporary Internet Files\Content.IE5\94RU1QGU\MC900014096[1].wmf" id="283" name="Google Shape;28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50" y="2131750"/>
            <a:ext cx="888840" cy="1183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Saundra\Local Settings\Temporary Internet Files\Content.IE5\27WC1QYS\MC900014103[1].wmf" id="284" name="Google Shape;28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7146" y="2131750"/>
            <a:ext cx="888840" cy="1183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Saundra\Local Settings\Temporary Internet Files\Content.IE5\J5TW0J2V\MC900014107[1].wmf" id="285" name="Google Shape;28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25843" y="2131750"/>
            <a:ext cx="888840" cy="1183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Saundra\Local Settings\Temporary Internet Files\Content.IE5\94RU1QGU\MC900014122[1].wmf" id="286" name="Google Shape;286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43236" y="2131750"/>
            <a:ext cx="888840" cy="1183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45"/>
          <p:cNvGrpSpPr/>
          <p:nvPr/>
        </p:nvGrpSpPr>
        <p:grpSpPr>
          <a:xfrm>
            <a:off x="6084540" y="2131750"/>
            <a:ext cx="1288616" cy="1396275"/>
            <a:chOff x="3792" y="1344"/>
            <a:chExt cx="600" cy="600"/>
          </a:xfrm>
        </p:grpSpPr>
        <p:sp>
          <p:nvSpPr>
            <p:cNvPr id="288" name="Google Shape;288;p45"/>
            <p:cNvSpPr/>
            <p:nvPr/>
          </p:nvSpPr>
          <p:spPr>
            <a:xfrm>
              <a:off x="3792" y="1344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45"/>
            <p:cNvSpPr/>
            <p:nvPr/>
          </p:nvSpPr>
          <p:spPr>
            <a:xfrm>
              <a:off x="3813" y="1357"/>
              <a:ext cx="512" cy="477"/>
            </a:xfrm>
            <a:custGeom>
              <a:rect b="b" l="l" r="r" t="t"/>
              <a:pathLst>
                <a:path extrusionOk="0" h="953" w="1023">
                  <a:moveTo>
                    <a:pt x="4" y="5"/>
                  </a:moveTo>
                  <a:lnTo>
                    <a:pt x="12" y="4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2" y="1"/>
                  </a:lnTo>
                  <a:lnTo>
                    <a:pt x="53" y="1"/>
                  </a:lnTo>
                  <a:lnTo>
                    <a:pt x="63" y="1"/>
                  </a:lnTo>
                  <a:lnTo>
                    <a:pt x="73" y="1"/>
                  </a:lnTo>
                  <a:lnTo>
                    <a:pt x="83" y="2"/>
                  </a:lnTo>
                  <a:lnTo>
                    <a:pt x="93" y="3"/>
                  </a:lnTo>
                  <a:lnTo>
                    <a:pt x="106" y="4"/>
                  </a:lnTo>
                  <a:lnTo>
                    <a:pt x="119" y="4"/>
                  </a:lnTo>
                  <a:lnTo>
                    <a:pt x="136" y="4"/>
                  </a:lnTo>
                  <a:lnTo>
                    <a:pt x="153" y="4"/>
                  </a:lnTo>
                  <a:lnTo>
                    <a:pt x="170" y="3"/>
                  </a:lnTo>
                  <a:lnTo>
                    <a:pt x="187" y="3"/>
                  </a:lnTo>
                  <a:lnTo>
                    <a:pt x="205" y="2"/>
                  </a:lnTo>
                  <a:lnTo>
                    <a:pt x="222" y="1"/>
                  </a:lnTo>
                  <a:lnTo>
                    <a:pt x="242" y="0"/>
                  </a:lnTo>
                  <a:lnTo>
                    <a:pt x="261" y="0"/>
                  </a:lnTo>
                  <a:lnTo>
                    <a:pt x="281" y="0"/>
                  </a:lnTo>
                  <a:lnTo>
                    <a:pt x="300" y="1"/>
                  </a:lnTo>
                  <a:lnTo>
                    <a:pt x="318" y="2"/>
                  </a:lnTo>
                  <a:lnTo>
                    <a:pt x="334" y="4"/>
                  </a:lnTo>
                  <a:lnTo>
                    <a:pt x="348" y="6"/>
                  </a:lnTo>
                  <a:lnTo>
                    <a:pt x="360" y="5"/>
                  </a:lnTo>
                  <a:lnTo>
                    <a:pt x="375" y="4"/>
                  </a:lnTo>
                  <a:lnTo>
                    <a:pt x="394" y="4"/>
                  </a:lnTo>
                  <a:lnTo>
                    <a:pt x="413" y="3"/>
                  </a:lnTo>
                  <a:lnTo>
                    <a:pt x="435" y="3"/>
                  </a:lnTo>
                  <a:lnTo>
                    <a:pt x="458" y="3"/>
                  </a:lnTo>
                  <a:lnTo>
                    <a:pt x="481" y="3"/>
                  </a:lnTo>
                  <a:lnTo>
                    <a:pt x="506" y="4"/>
                  </a:lnTo>
                  <a:lnTo>
                    <a:pt x="529" y="4"/>
                  </a:lnTo>
                  <a:lnTo>
                    <a:pt x="552" y="4"/>
                  </a:lnTo>
                  <a:lnTo>
                    <a:pt x="574" y="5"/>
                  </a:lnTo>
                  <a:lnTo>
                    <a:pt x="594" y="6"/>
                  </a:lnTo>
                  <a:lnTo>
                    <a:pt x="612" y="6"/>
                  </a:lnTo>
                  <a:lnTo>
                    <a:pt x="628" y="8"/>
                  </a:lnTo>
                  <a:lnTo>
                    <a:pt x="640" y="8"/>
                  </a:lnTo>
                  <a:lnTo>
                    <a:pt x="650" y="9"/>
                  </a:lnTo>
                  <a:lnTo>
                    <a:pt x="667" y="6"/>
                  </a:lnTo>
                  <a:lnTo>
                    <a:pt x="686" y="5"/>
                  </a:lnTo>
                  <a:lnTo>
                    <a:pt x="707" y="4"/>
                  </a:lnTo>
                  <a:lnTo>
                    <a:pt x="731" y="3"/>
                  </a:lnTo>
                  <a:lnTo>
                    <a:pt x="756" y="2"/>
                  </a:lnTo>
                  <a:lnTo>
                    <a:pt x="782" y="1"/>
                  </a:lnTo>
                  <a:lnTo>
                    <a:pt x="809" y="1"/>
                  </a:lnTo>
                  <a:lnTo>
                    <a:pt x="836" y="0"/>
                  </a:lnTo>
                  <a:lnTo>
                    <a:pt x="863" y="0"/>
                  </a:lnTo>
                  <a:lnTo>
                    <a:pt x="889" y="0"/>
                  </a:lnTo>
                  <a:lnTo>
                    <a:pt x="916" y="0"/>
                  </a:lnTo>
                  <a:lnTo>
                    <a:pt x="941" y="0"/>
                  </a:lnTo>
                  <a:lnTo>
                    <a:pt x="964" y="0"/>
                  </a:lnTo>
                  <a:lnTo>
                    <a:pt x="986" y="1"/>
                  </a:lnTo>
                  <a:lnTo>
                    <a:pt x="1006" y="1"/>
                  </a:lnTo>
                  <a:lnTo>
                    <a:pt x="1023" y="2"/>
                  </a:lnTo>
                  <a:lnTo>
                    <a:pt x="1018" y="32"/>
                  </a:lnTo>
                  <a:lnTo>
                    <a:pt x="1014" y="70"/>
                  </a:lnTo>
                  <a:lnTo>
                    <a:pt x="1010" y="109"/>
                  </a:lnTo>
                  <a:lnTo>
                    <a:pt x="1009" y="139"/>
                  </a:lnTo>
                  <a:lnTo>
                    <a:pt x="1011" y="170"/>
                  </a:lnTo>
                  <a:lnTo>
                    <a:pt x="1014" y="208"/>
                  </a:lnTo>
                  <a:lnTo>
                    <a:pt x="1015" y="246"/>
                  </a:lnTo>
                  <a:lnTo>
                    <a:pt x="1013" y="274"/>
                  </a:lnTo>
                  <a:lnTo>
                    <a:pt x="1011" y="297"/>
                  </a:lnTo>
                  <a:lnTo>
                    <a:pt x="1011" y="323"/>
                  </a:lnTo>
                  <a:lnTo>
                    <a:pt x="1013" y="349"/>
                  </a:lnTo>
                  <a:lnTo>
                    <a:pt x="1015" y="365"/>
                  </a:lnTo>
                  <a:lnTo>
                    <a:pt x="1017" y="381"/>
                  </a:lnTo>
                  <a:lnTo>
                    <a:pt x="1021" y="405"/>
                  </a:lnTo>
                  <a:lnTo>
                    <a:pt x="1021" y="432"/>
                  </a:lnTo>
                  <a:lnTo>
                    <a:pt x="1018" y="450"/>
                  </a:lnTo>
                  <a:lnTo>
                    <a:pt x="1014" y="464"/>
                  </a:lnTo>
                  <a:lnTo>
                    <a:pt x="1010" y="480"/>
                  </a:lnTo>
                  <a:lnTo>
                    <a:pt x="1010" y="495"/>
                  </a:lnTo>
                  <a:lnTo>
                    <a:pt x="1013" y="511"/>
                  </a:lnTo>
                  <a:lnTo>
                    <a:pt x="1017" y="528"/>
                  </a:lnTo>
                  <a:lnTo>
                    <a:pt x="1020" y="548"/>
                  </a:lnTo>
                  <a:lnTo>
                    <a:pt x="1020" y="568"/>
                  </a:lnTo>
                  <a:lnTo>
                    <a:pt x="1017" y="585"/>
                  </a:lnTo>
                  <a:lnTo>
                    <a:pt x="1015" y="605"/>
                  </a:lnTo>
                  <a:lnTo>
                    <a:pt x="1013" y="628"/>
                  </a:lnTo>
                  <a:lnTo>
                    <a:pt x="1013" y="651"/>
                  </a:lnTo>
                  <a:lnTo>
                    <a:pt x="1015" y="668"/>
                  </a:lnTo>
                  <a:lnTo>
                    <a:pt x="1017" y="687"/>
                  </a:lnTo>
                  <a:lnTo>
                    <a:pt x="1017" y="713"/>
                  </a:lnTo>
                  <a:lnTo>
                    <a:pt x="1015" y="742"/>
                  </a:lnTo>
                  <a:lnTo>
                    <a:pt x="1011" y="767"/>
                  </a:lnTo>
                  <a:lnTo>
                    <a:pt x="1007" y="803"/>
                  </a:lnTo>
                  <a:lnTo>
                    <a:pt x="1005" y="857"/>
                  </a:lnTo>
                  <a:lnTo>
                    <a:pt x="1005" y="911"/>
                  </a:lnTo>
                  <a:lnTo>
                    <a:pt x="1008" y="949"/>
                  </a:lnTo>
                  <a:lnTo>
                    <a:pt x="996" y="949"/>
                  </a:lnTo>
                  <a:lnTo>
                    <a:pt x="983" y="949"/>
                  </a:lnTo>
                  <a:lnTo>
                    <a:pt x="968" y="949"/>
                  </a:lnTo>
                  <a:lnTo>
                    <a:pt x="953" y="949"/>
                  </a:lnTo>
                  <a:lnTo>
                    <a:pt x="938" y="949"/>
                  </a:lnTo>
                  <a:lnTo>
                    <a:pt x="925" y="949"/>
                  </a:lnTo>
                  <a:lnTo>
                    <a:pt x="913" y="951"/>
                  </a:lnTo>
                  <a:lnTo>
                    <a:pt x="905" y="951"/>
                  </a:lnTo>
                  <a:lnTo>
                    <a:pt x="897" y="951"/>
                  </a:lnTo>
                  <a:lnTo>
                    <a:pt x="887" y="952"/>
                  </a:lnTo>
                  <a:lnTo>
                    <a:pt x="875" y="952"/>
                  </a:lnTo>
                  <a:lnTo>
                    <a:pt x="863" y="952"/>
                  </a:lnTo>
                  <a:lnTo>
                    <a:pt x="850" y="952"/>
                  </a:lnTo>
                  <a:lnTo>
                    <a:pt x="837" y="952"/>
                  </a:lnTo>
                  <a:lnTo>
                    <a:pt x="826" y="951"/>
                  </a:lnTo>
                  <a:lnTo>
                    <a:pt x="816" y="949"/>
                  </a:lnTo>
                  <a:lnTo>
                    <a:pt x="806" y="948"/>
                  </a:lnTo>
                  <a:lnTo>
                    <a:pt x="796" y="947"/>
                  </a:lnTo>
                  <a:lnTo>
                    <a:pt x="786" y="946"/>
                  </a:lnTo>
                  <a:lnTo>
                    <a:pt x="775" y="946"/>
                  </a:lnTo>
                  <a:lnTo>
                    <a:pt x="764" y="947"/>
                  </a:lnTo>
                  <a:lnTo>
                    <a:pt x="751" y="947"/>
                  </a:lnTo>
                  <a:lnTo>
                    <a:pt x="739" y="948"/>
                  </a:lnTo>
                  <a:lnTo>
                    <a:pt x="727" y="949"/>
                  </a:lnTo>
                  <a:lnTo>
                    <a:pt x="719" y="949"/>
                  </a:lnTo>
                  <a:lnTo>
                    <a:pt x="708" y="951"/>
                  </a:lnTo>
                  <a:lnTo>
                    <a:pt x="697" y="951"/>
                  </a:lnTo>
                  <a:lnTo>
                    <a:pt x="682" y="952"/>
                  </a:lnTo>
                  <a:lnTo>
                    <a:pt x="666" y="952"/>
                  </a:lnTo>
                  <a:lnTo>
                    <a:pt x="650" y="952"/>
                  </a:lnTo>
                  <a:lnTo>
                    <a:pt x="631" y="953"/>
                  </a:lnTo>
                  <a:lnTo>
                    <a:pt x="614" y="953"/>
                  </a:lnTo>
                  <a:lnTo>
                    <a:pt x="595" y="952"/>
                  </a:lnTo>
                  <a:lnTo>
                    <a:pt x="577" y="952"/>
                  </a:lnTo>
                  <a:lnTo>
                    <a:pt x="561" y="952"/>
                  </a:lnTo>
                  <a:lnTo>
                    <a:pt x="545" y="951"/>
                  </a:lnTo>
                  <a:lnTo>
                    <a:pt x="530" y="949"/>
                  </a:lnTo>
                  <a:lnTo>
                    <a:pt x="518" y="947"/>
                  </a:lnTo>
                  <a:lnTo>
                    <a:pt x="508" y="945"/>
                  </a:lnTo>
                  <a:lnTo>
                    <a:pt x="500" y="943"/>
                  </a:lnTo>
                  <a:lnTo>
                    <a:pt x="481" y="945"/>
                  </a:lnTo>
                  <a:lnTo>
                    <a:pt x="464" y="946"/>
                  </a:lnTo>
                  <a:lnTo>
                    <a:pt x="446" y="947"/>
                  </a:lnTo>
                  <a:lnTo>
                    <a:pt x="428" y="948"/>
                  </a:lnTo>
                  <a:lnTo>
                    <a:pt x="412" y="948"/>
                  </a:lnTo>
                  <a:lnTo>
                    <a:pt x="396" y="949"/>
                  </a:lnTo>
                  <a:lnTo>
                    <a:pt x="380" y="949"/>
                  </a:lnTo>
                  <a:lnTo>
                    <a:pt x="365" y="949"/>
                  </a:lnTo>
                  <a:lnTo>
                    <a:pt x="351" y="949"/>
                  </a:lnTo>
                  <a:lnTo>
                    <a:pt x="338" y="949"/>
                  </a:lnTo>
                  <a:lnTo>
                    <a:pt x="326" y="949"/>
                  </a:lnTo>
                  <a:lnTo>
                    <a:pt x="315" y="948"/>
                  </a:lnTo>
                  <a:lnTo>
                    <a:pt x="305" y="948"/>
                  </a:lnTo>
                  <a:lnTo>
                    <a:pt x="297" y="947"/>
                  </a:lnTo>
                  <a:lnTo>
                    <a:pt x="290" y="947"/>
                  </a:lnTo>
                  <a:lnTo>
                    <a:pt x="284" y="946"/>
                  </a:lnTo>
                  <a:lnTo>
                    <a:pt x="270" y="947"/>
                  </a:lnTo>
                  <a:lnTo>
                    <a:pt x="254" y="948"/>
                  </a:lnTo>
                  <a:lnTo>
                    <a:pt x="235" y="948"/>
                  </a:lnTo>
                  <a:lnTo>
                    <a:pt x="214" y="949"/>
                  </a:lnTo>
                  <a:lnTo>
                    <a:pt x="192" y="949"/>
                  </a:lnTo>
                  <a:lnTo>
                    <a:pt x="170" y="949"/>
                  </a:lnTo>
                  <a:lnTo>
                    <a:pt x="147" y="949"/>
                  </a:lnTo>
                  <a:lnTo>
                    <a:pt x="124" y="949"/>
                  </a:lnTo>
                  <a:lnTo>
                    <a:pt x="102" y="948"/>
                  </a:lnTo>
                  <a:lnTo>
                    <a:pt x="80" y="947"/>
                  </a:lnTo>
                  <a:lnTo>
                    <a:pt x="61" y="946"/>
                  </a:lnTo>
                  <a:lnTo>
                    <a:pt x="43" y="945"/>
                  </a:lnTo>
                  <a:lnTo>
                    <a:pt x="28" y="943"/>
                  </a:lnTo>
                  <a:lnTo>
                    <a:pt x="17" y="941"/>
                  </a:lnTo>
                  <a:lnTo>
                    <a:pt x="9" y="938"/>
                  </a:lnTo>
                  <a:lnTo>
                    <a:pt x="4" y="936"/>
                  </a:lnTo>
                  <a:lnTo>
                    <a:pt x="8" y="906"/>
                  </a:lnTo>
                  <a:lnTo>
                    <a:pt x="10" y="870"/>
                  </a:lnTo>
                  <a:lnTo>
                    <a:pt x="10" y="835"/>
                  </a:lnTo>
                  <a:lnTo>
                    <a:pt x="8" y="812"/>
                  </a:lnTo>
                  <a:lnTo>
                    <a:pt x="7" y="787"/>
                  </a:lnTo>
                  <a:lnTo>
                    <a:pt x="7" y="750"/>
                  </a:lnTo>
                  <a:lnTo>
                    <a:pt x="8" y="714"/>
                  </a:lnTo>
                  <a:lnTo>
                    <a:pt x="11" y="690"/>
                  </a:lnTo>
                  <a:lnTo>
                    <a:pt x="15" y="669"/>
                  </a:lnTo>
                  <a:lnTo>
                    <a:pt x="15" y="637"/>
                  </a:lnTo>
                  <a:lnTo>
                    <a:pt x="13" y="604"/>
                  </a:lnTo>
                  <a:lnTo>
                    <a:pt x="11" y="578"/>
                  </a:lnTo>
                  <a:lnTo>
                    <a:pt x="9" y="556"/>
                  </a:lnTo>
                  <a:lnTo>
                    <a:pt x="7" y="530"/>
                  </a:lnTo>
                  <a:lnTo>
                    <a:pt x="5" y="503"/>
                  </a:lnTo>
                  <a:lnTo>
                    <a:pt x="8" y="480"/>
                  </a:lnTo>
                  <a:lnTo>
                    <a:pt x="9" y="455"/>
                  </a:lnTo>
                  <a:lnTo>
                    <a:pt x="8" y="424"/>
                  </a:lnTo>
                  <a:lnTo>
                    <a:pt x="7" y="394"/>
                  </a:lnTo>
                  <a:lnTo>
                    <a:pt x="8" y="375"/>
                  </a:lnTo>
                  <a:lnTo>
                    <a:pt x="11" y="362"/>
                  </a:lnTo>
                  <a:lnTo>
                    <a:pt x="13" y="344"/>
                  </a:lnTo>
                  <a:lnTo>
                    <a:pt x="15" y="328"/>
                  </a:lnTo>
                  <a:lnTo>
                    <a:pt x="13" y="318"/>
                  </a:lnTo>
                  <a:lnTo>
                    <a:pt x="10" y="298"/>
                  </a:lnTo>
                  <a:lnTo>
                    <a:pt x="5" y="265"/>
                  </a:lnTo>
                  <a:lnTo>
                    <a:pt x="2" y="229"/>
                  </a:lnTo>
                  <a:lnTo>
                    <a:pt x="2" y="205"/>
                  </a:lnTo>
                  <a:lnTo>
                    <a:pt x="5" y="184"/>
                  </a:lnTo>
                  <a:lnTo>
                    <a:pt x="8" y="157"/>
                  </a:lnTo>
                  <a:lnTo>
                    <a:pt x="8" y="131"/>
                  </a:lnTo>
                  <a:lnTo>
                    <a:pt x="7" y="110"/>
                  </a:lnTo>
                  <a:lnTo>
                    <a:pt x="3" y="88"/>
                  </a:lnTo>
                  <a:lnTo>
                    <a:pt x="1" y="57"/>
                  </a:lnTo>
                  <a:lnTo>
                    <a:pt x="0" y="2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45"/>
            <p:cNvSpPr/>
            <p:nvPr/>
          </p:nvSpPr>
          <p:spPr>
            <a:xfrm>
              <a:off x="4142" y="1345"/>
              <a:ext cx="86" cy="8"/>
            </a:xfrm>
            <a:custGeom>
              <a:rect b="b" l="l" r="r" t="t"/>
              <a:pathLst>
                <a:path extrusionOk="0" h="16" w="171">
                  <a:moveTo>
                    <a:pt x="0" y="12"/>
                  </a:moveTo>
                  <a:lnTo>
                    <a:pt x="4" y="11"/>
                  </a:lnTo>
                  <a:lnTo>
                    <a:pt x="10" y="9"/>
                  </a:lnTo>
                  <a:lnTo>
                    <a:pt x="18" y="7"/>
                  </a:lnTo>
                  <a:lnTo>
                    <a:pt x="26" y="6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5" y="1"/>
                  </a:lnTo>
                  <a:lnTo>
                    <a:pt x="74" y="2"/>
                  </a:lnTo>
                  <a:lnTo>
                    <a:pt x="84" y="4"/>
                  </a:lnTo>
                  <a:lnTo>
                    <a:pt x="92" y="4"/>
                  </a:lnTo>
                  <a:lnTo>
                    <a:pt x="99" y="5"/>
                  </a:lnTo>
                  <a:lnTo>
                    <a:pt x="103" y="5"/>
                  </a:lnTo>
                  <a:lnTo>
                    <a:pt x="108" y="5"/>
                  </a:lnTo>
                  <a:lnTo>
                    <a:pt x="116" y="4"/>
                  </a:lnTo>
                  <a:lnTo>
                    <a:pt x="126" y="2"/>
                  </a:lnTo>
                  <a:lnTo>
                    <a:pt x="138" y="2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0" y="4"/>
                  </a:lnTo>
                  <a:lnTo>
                    <a:pt x="169" y="8"/>
                  </a:lnTo>
                  <a:lnTo>
                    <a:pt x="165" y="13"/>
                  </a:lnTo>
                  <a:lnTo>
                    <a:pt x="163" y="15"/>
                  </a:lnTo>
                  <a:lnTo>
                    <a:pt x="150" y="14"/>
                  </a:lnTo>
                  <a:lnTo>
                    <a:pt x="137" y="14"/>
                  </a:lnTo>
                  <a:lnTo>
                    <a:pt x="122" y="14"/>
                  </a:lnTo>
                  <a:lnTo>
                    <a:pt x="106" y="13"/>
                  </a:lnTo>
                  <a:lnTo>
                    <a:pt x="91" y="13"/>
                  </a:lnTo>
                  <a:lnTo>
                    <a:pt x="77" y="13"/>
                  </a:lnTo>
                  <a:lnTo>
                    <a:pt x="65" y="14"/>
                  </a:lnTo>
                  <a:lnTo>
                    <a:pt x="56" y="14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5"/>
                  </a:lnTo>
                  <a:lnTo>
                    <a:pt x="24" y="15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1" name="Google Shape;291;p45"/>
            <p:cNvSpPr/>
            <p:nvPr/>
          </p:nvSpPr>
          <p:spPr>
            <a:xfrm>
              <a:off x="4330" y="1371"/>
              <a:ext cx="13" cy="68"/>
            </a:xfrm>
            <a:custGeom>
              <a:rect b="b" l="l" r="r" t="t"/>
              <a:pathLst>
                <a:path extrusionOk="0" h="137" w="28">
                  <a:moveTo>
                    <a:pt x="4" y="0"/>
                  </a:moveTo>
                  <a:lnTo>
                    <a:pt x="9" y="7"/>
                  </a:lnTo>
                  <a:lnTo>
                    <a:pt x="17" y="18"/>
                  </a:lnTo>
                  <a:lnTo>
                    <a:pt x="26" y="29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17" y="74"/>
                  </a:lnTo>
                  <a:lnTo>
                    <a:pt x="12" y="99"/>
                  </a:lnTo>
                  <a:lnTo>
                    <a:pt x="8" y="112"/>
                  </a:lnTo>
                  <a:lnTo>
                    <a:pt x="9" y="118"/>
                  </a:lnTo>
                  <a:lnTo>
                    <a:pt x="11" y="126"/>
                  </a:lnTo>
                  <a:lnTo>
                    <a:pt x="12" y="133"/>
                  </a:lnTo>
                  <a:lnTo>
                    <a:pt x="13" y="137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5"/>
            <p:cNvSpPr/>
            <p:nvPr/>
          </p:nvSpPr>
          <p:spPr>
            <a:xfrm>
              <a:off x="4326" y="1448"/>
              <a:ext cx="9" cy="26"/>
            </a:xfrm>
            <a:custGeom>
              <a:rect b="b" l="l" r="r" t="t"/>
              <a:pathLst>
                <a:path extrusionOk="0" h="53" w="18">
                  <a:moveTo>
                    <a:pt x="1" y="0"/>
                  </a:moveTo>
                  <a:lnTo>
                    <a:pt x="6" y="12"/>
                  </a:lnTo>
                  <a:lnTo>
                    <a:pt x="12" y="27"/>
                  </a:lnTo>
                  <a:lnTo>
                    <a:pt x="16" y="41"/>
                  </a:lnTo>
                  <a:lnTo>
                    <a:pt x="18" y="49"/>
                  </a:lnTo>
                  <a:lnTo>
                    <a:pt x="15" y="50"/>
                  </a:lnTo>
                  <a:lnTo>
                    <a:pt x="11" y="51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3" name="Google Shape;293;p45"/>
            <p:cNvSpPr/>
            <p:nvPr/>
          </p:nvSpPr>
          <p:spPr>
            <a:xfrm>
              <a:off x="4326" y="1752"/>
              <a:ext cx="18" cy="75"/>
            </a:xfrm>
            <a:custGeom>
              <a:rect b="b" l="l" r="r" t="t"/>
              <a:pathLst>
                <a:path extrusionOk="0" h="151" w="37">
                  <a:moveTo>
                    <a:pt x="8" y="0"/>
                  </a:moveTo>
                  <a:lnTo>
                    <a:pt x="12" y="7"/>
                  </a:lnTo>
                  <a:lnTo>
                    <a:pt x="16" y="21"/>
                  </a:lnTo>
                  <a:lnTo>
                    <a:pt x="19" y="37"/>
                  </a:lnTo>
                  <a:lnTo>
                    <a:pt x="17" y="52"/>
                  </a:lnTo>
                  <a:lnTo>
                    <a:pt x="23" y="70"/>
                  </a:lnTo>
                  <a:lnTo>
                    <a:pt x="29" y="91"/>
                  </a:lnTo>
                  <a:lnTo>
                    <a:pt x="35" y="108"/>
                  </a:lnTo>
                  <a:lnTo>
                    <a:pt x="37" y="119"/>
                  </a:lnTo>
                  <a:lnTo>
                    <a:pt x="28" y="129"/>
                  </a:lnTo>
                  <a:lnTo>
                    <a:pt x="17" y="140"/>
                  </a:lnTo>
                  <a:lnTo>
                    <a:pt x="9" y="148"/>
                  </a:lnTo>
                  <a:lnTo>
                    <a:pt x="4" y="151"/>
                  </a:lnTo>
                  <a:lnTo>
                    <a:pt x="1" y="149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1" y="134"/>
                  </a:lnTo>
                  <a:lnTo>
                    <a:pt x="5" y="130"/>
                  </a:lnTo>
                  <a:lnTo>
                    <a:pt x="9" y="125"/>
                  </a:lnTo>
                  <a:lnTo>
                    <a:pt x="13" y="118"/>
                  </a:lnTo>
                  <a:lnTo>
                    <a:pt x="13" y="112"/>
                  </a:lnTo>
                  <a:lnTo>
                    <a:pt x="10" y="103"/>
                  </a:lnTo>
                  <a:lnTo>
                    <a:pt x="7" y="89"/>
                  </a:lnTo>
                  <a:lnTo>
                    <a:pt x="4" y="74"/>
                  </a:lnTo>
                  <a:lnTo>
                    <a:pt x="2" y="62"/>
                  </a:lnTo>
                  <a:lnTo>
                    <a:pt x="4" y="49"/>
                  </a:lnTo>
                  <a:lnTo>
                    <a:pt x="4" y="29"/>
                  </a:lnTo>
                  <a:lnTo>
                    <a:pt x="6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45"/>
            <p:cNvSpPr/>
            <p:nvPr/>
          </p:nvSpPr>
          <p:spPr>
            <a:xfrm>
              <a:off x="3820" y="1838"/>
              <a:ext cx="91" cy="15"/>
            </a:xfrm>
            <a:custGeom>
              <a:rect b="b" l="l" r="r" t="t"/>
              <a:pathLst>
                <a:path extrusionOk="0" h="30" w="183">
                  <a:moveTo>
                    <a:pt x="174" y="16"/>
                  </a:moveTo>
                  <a:lnTo>
                    <a:pt x="164" y="16"/>
                  </a:lnTo>
                  <a:lnTo>
                    <a:pt x="146" y="17"/>
                  </a:lnTo>
                  <a:lnTo>
                    <a:pt x="121" y="20"/>
                  </a:lnTo>
                  <a:lnTo>
                    <a:pt x="94" y="21"/>
                  </a:lnTo>
                  <a:lnTo>
                    <a:pt x="67" y="23"/>
                  </a:lnTo>
                  <a:lnTo>
                    <a:pt x="43" y="25"/>
                  </a:lnTo>
                  <a:lnTo>
                    <a:pt x="24" y="28"/>
                  </a:lnTo>
                  <a:lnTo>
                    <a:pt x="12" y="30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58" y="7"/>
                  </a:lnTo>
                  <a:lnTo>
                    <a:pt x="70" y="8"/>
                  </a:lnTo>
                  <a:lnTo>
                    <a:pt x="82" y="8"/>
                  </a:lnTo>
                  <a:lnTo>
                    <a:pt x="95" y="9"/>
                  </a:lnTo>
                  <a:lnTo>
                    <a:pt x="106" y="10"/>
                  </a:lnTo>
                  <a:lnTo>
                    <a:pt x="117" y="10"/>
                  </a:lnTo>
                  <a:lnTo>
                    <a:pt x="124" y="10"/>
                  </a:lnTo>
                  <a:lnTo>
                    <a:pt x="130" y="10"/>
                  </a:lnTo>
                  <a:lnTo>
                    <a:pt x="138" y="10"/>
                  </a:lnTo>
                  <a:lnTo>
                    <a:pt x="147" y="10"/>
                  </a:lnTo>
                  <a:lnTo>
                    <a:pt x="157" y="9"/>
                  </a:lnTo>
                  <a:lnTo>
                    <a:pt x="165" y="9"/>
                  </a:lnTo>
                  <a:lnTo>
                    <a:pt x="173" y="9"/>
                  </a:lnTo>
                  <a:lnTo>
                    <a:pt x="179" y="9"/>
                  </a:lnTo>
                  <a:lnTo>
                    <a:pt x="183" y="9"/>
                  </a:lnTo>
                  <a:lnTo>
                    <a:pt x="174" y="1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45"/>
            <p:cNvSpPr/>
            <p:nvPr/>
          </p:nvSpPr>
          <p:spPr>
            <a:xfrm>
              <a:off x="3792" y="1567"/>
              <a:ext cx="16" cy="89"/>
            </a:xfrm>
            <a:custGeom>
              <a:rect b="b" l="l" r="r" t="t"/>
              <a:pathLst>
                <a:path extrusionOk="0" h="180" w="32">
                  <a:moveTo>
                    <a:pt x="30" y="0"/>
                  </a:moveTo>
                  <a:lnTo>
                    <a:pt x="32" y="2"/>
                  </a:lnTo>
                  <a:lnTo>
                    <a:pt x="31" y="8"/>
                  </a:lnTo>
                  <a:lnTo>
                    <a:pt x="29" y="15"/>
                  </a:lnTo>
                  <a:lnTo>
                    <a:pt x="27" y="23"/>
                  </a:lnTo>
                  <a:lnTo>
                    <a:pt x="25" y="31"/>
                  </a:lnTo>
                  <a:lnTo>
                    <a:pt x="27" y="40"/>
                  </a:lnTo>
                  <a:lnTo>
                    <a:pt x="28" y="48"/>
                  </a:lnTo>
                  <a:lnTo>
                    <a:pt x="29" y="55"/>
                  </a:lnTo>
                  <a:lnTo>
                    <a:pt x="29" y="61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2" y="80"/>
                  </a:lnTo>
                  <a:lnTo>
                    <a:pt x="18" y="85"/>
                  </a:lnTo>
                  <a:lnTo>
                    <a:pt x="18" y="91"/>
                  </a:lnTo>
                  <a:lnTo>
                    <a:pt x="21" y="97"/>
                  </a:lnTo>
                  <a:lnTo>
                    <a:pt x="22" y="104"/>
                  </a:lnTo>
                  <a:lnTo>
                    <a:pt x="24" y="116"/>
                  </a:lnTo>
                  <a:lnTo>
                    <a:pt x="25" y="136"/>
                  </a:lnTo>
                  <a:lnTo>
                    <a:pt x="25" y="159"/>
                  </a:lnTo>
                  <a:lnTo>
                    <a:pt x="22" y="180"/>
                  </a:lnTo>
                  <a:lnTo>
                    <a:pt x="17" y="179"/>
                  </a:lnTo>
                  <a:lnTo>
                    <a:pt x="14" y="153"/>
                  </a:lnTo>
                  <a:lnTo>
                    <a:pt x="9" y="119"/>
                  </a:lnTo>
                  <a:lnTo>
                    <a:pt x="3" y="84"/>
                  </a:lnTo>
                  <a:lnTo>
                    <a:pt x="0" y="61"/>
                  </a:lnTo>
                  <a:lnTo>
                    <a:pt x="7" y="44"/>
                  </a:lnTo>
                  <a:lnTo>
                    <a:pt x="14" y="23"/>
                  </a:lnTo>
                  <a:lnTo>
                    <a:pt x="22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6" name="Google Shape;296;p45"/>
            <p:cNvSpPr/>
            <p:nvPr/>
          </p:nvSpPr>
          <p:spPr>
            <a:xfrm>
              <a:off x="3839" y="1375"/>
              <a:ext cx="459" cy="442"/>
            </a:xfrm>
            <a:custGeom>
              <a:rect b="b" l="l" r="r" t="t"/>
              <a:pathLst>
                <a:path extrusionOk="0" h="884" w="918">
                  <a:moveTo>
                    <a:pt x="128" y="16"/>
                  </a:moveTo>
                  <a:lnTo>
                    <a:pt x="135" y="23"/>
                  </a:lnTo>
                  <a:lnTo>
                    <a:pt x="141" y="38"/>
                  </a:lnTo>
                  <a:lnTo>
                    <a:pt x="144" y="52"/>
                  </a:lnTo>
                  <a:lnTo>
                    <a:pt x="147" y="59"/>
                  </a:lnTo>
                  <a:lnTo>
                    <a:pt x="149" y="57"/>
                  </a:lnTo>
                  <a:lnTo>
                    <a:pt x="152" y="52"/>
                  </a:lnTo>
                  <a:lnTo>
                    <a:pt x="157" y="46"/>
                  </a:lnTo>
                  <a:lnTo>
                    <a:pt x="162" y="38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9" y="20"/>
                  </a:lnTo>
                  <a:lnTo>
                    <a:pt x="185" y="17"/>
                  </a:lnTo>
                  <a:lnTo>
                    <a:pt x="190" y="20"/>
                  </a:lnTo>
                  <a:lnTo>
                    <a:pt x="195" y="25"/>
                  </a:lnTo>
                  <a:lnTo>
                    <a:pt x="201" y="35"/>
                  </a:lnTo>
                  <a:lnTo>
                    <a:pt x="205" y="44"/>
                  </a:lnTo>
                  <a:lnTo>
                    <a:pt x="210" y="54"/>
                  </a:lnTo>
                  <a:lnTo>
                    <a:pt x="214" y="64"/>
                  </a:lnTo>
                  <a:lnTo>
                    <a:pt x="217" y="69"/>
                  </a:lnTo>
                  <a:lnTo>
                    <a:pt x="219" y="72"/>
                  </a:lnTo>
                  <a:lnTo>
                    <a:pt x="222" y="69"/>
                  </a:lnTo>
                  <a:lnTo>
                    <a:pt x="225" y="62"/>
                  </a:lnTo>
                  <a:lnTo>
                    <a:pt x="230" y="53"/>
                  </a:lnTo>
                  <a:lnTo>
                    <a:pt x="234" y="43"/>
                  </a:lnTo>
                  <a:lnTo>
                    <a:pt x="240" y="32"/>
                  </a:lnTo>
                  <a:lnTo>
                    <a:pt x="246" y="23"/>
                  </a:lnTo>
                  <a:lnTo>
                    <a:pt x="252" y="16"/>
                  </a:lnTo>
                  <a:lnTo>
                    <a:pt x="258" y="14"/>
                  </a:lnTo>
                  <a:lnTo>
                    <a:pt x="269" y="19"/>
                  </a:lnTo>
                  <a:lnTo>
                    <a:pt x="273" y="29"/>
                  </a:lnTo>
                  <a:lnTo>
                    <a:pt x="275" y="39"/>
                  </a:lnTo>
                  <a:lnTo>
                    <a:pt x="278" y="44"/>
                  </a:lnTo>
                  <a:lnTo>
                    <a:pt x="283" y="39"/>
                  </a:lnTo>
                  <a:lnTo>
                    <a:pt x="290" y="29"/>
                  </a:lnTo>
                  <a:lnTo>
                    <a:pt x="299" y="19"/>
                  </a:lnTo>
                  <a:lnTo>
                    <a:pt x="310" y="14"/>
                  </a:lnTo>
                  <a:lnTo>
                    <a:pt x="320" y="21"/>
                  </a:lnTo>
                  <a:lnTo>
                    <a:pt x="325" y="37"/>
                  </a:lnTo>
                  <a:lnTo>
                    <a:pt x="330" y="54"/>
                  </a:lnTo>
                  <a:lnTo>
                    <a:pt x="336" y="61"/>
                  </a:lnTo>
                  <a:lnTo>
                    <a:pt x="339" y="60"/>
                  </a:lnTo>
                  <a:lnTo>
                    <a:pt x="343" y="55"/>
                  </a:lnTo>
                  <a:lnTo>
                    <a:pt x="346" y="50"/>
                  </a:lnTo>
                  <a:lnTo>
                    <a:pt x="350" y="43"/>
                  </a:lnTo>
                  <a:lnTo>
                    <a:pt x="354" y="36"/>
                  </a:lnTo>
                  <a:lnTo>
                    <a:pt x="359" y="30"/>
                  </a:lnTo>
                  <a:lnTo>
                    <a:pt x="363" y="25"/>
                  </a:lnTo>
                  <a:lnTo>
                    <a:pt x="370" y="24"/>
                  </a:lnTo>
                  <a:lnTo>
                    <a:pt x="381" y="30"/>
                  </a:lnTo>
                  <a:lnTo>
                    <a:pt x="388" y="44"/>
                  </a:lnTo>
                  <a:lnTo>
                    <a:pt x="393" y="59"/>
                  </a:lnTo>
                  <a:lnTo>
                    <a:pt x="399" y="65"/>
                  </a:lnTo>
                  <a:lnTo>
                    <a:pt x="403" y="62"/>
                  </a:lnTo>
                  <a:lnTo>
                    <a:pt x="406" y="55"/>
                  </a:lnTo>
                  <a:lnTo>
                    <a:pt x="411" y="45"/>
                  </a:lnTo>
                  <a:lnTo>
                    <a:pt x="415" y="34"/>
                  </a:lnTo>
                  <a:lnTo>
                    <a:pt x="421" y="23"/>
                  </a:lnTo>
                  <a:lnTo>
                    <a:pt x="427" y="13"/>
                  </a:lnTo>
                  <a:lnTo>
                    <a:pt x="434" y="6"/>
                  </a:lnTo>
                  <a:lnTo>
                    <a:pt x="441" y="4"/>
                  </a:lnTo>
                  <a:lnTo>
                    <a:pt x="449" y="6"/>
                  </a:lnTo>
                  <a:lnTo>
                    <a:pt x="456" y="10"/>
                  </a:lnTo>
                  <a:lnTo>
                    <a:pt x="461" y="17"/>
                  </a:lnTo>
                  <a:lnTo>
                    <a:pt x="467" y="25"/>
                  </a:lnTo>
                  <a:lnTo>
                    <a:pt x="472" y="35"/>
                  </a:lnTo>
                  <a:lnTo>
                    <a:pt x="476" y="42"/>
                  </a:lnTo>
                  <a:lnTo>
                    <a:pt x="479" y="46"/>
                  </a:lnTo>
                  <a:lnTo>
                    <a:pt x="481" y="49"/>
                  </a:lnTo>
                  <a:lnTo>
                    <a:pt x="486" y="43"/>
                  </a:lnTo>
                  <a:lnTo>
                    <a:pt x="492" y="31"/>
                  </a:lnTo>
                  <a:lnTo>
                    <a:pt x="502" y="21"/>
                  </a:lnTo>
                  <a:lnTo>
                    <a:pt x="512" y="15"/>
                  </a:lnTo>
                  <a:lnTo>
                    <a:pt x="525" y="22"/>
                  </a:lnTo>
                  <a:lnTo>
                    <a:pt x="530" y="38"/>
                  </a:lnTo>
                  <a:lnTo>
                    <a:pt x="533" y="54"/>
                  </a:lnTo>
                  <a:lnTo>
                    <a:pt x="535" y="62"/>
                  </a:lnTo>
                  <a:lnTo>
                    <a:pt x="537" y="60"/>
                  </a:lnTo>
                  <a:lnTo>
                    <a:pt x="541" y="54"/>
                  </a:lnTo>
                  <a:lnTo>
                    <a:pt x="544" y="45"/>
                  </a:lnTo>
                  <a:lnTo>
                    <a:pt x="550" y="35"/>
                  </a:lnTo>
                  <a:lnTo>
                    <a:pt x="555" y="25"/>
                  </a:lnTo>
                  <a:lnTo>
                    <a:pt x="560" y="16"/>
                  </a:lnTo>
                  <a:lnTo>
                    <a:pt x="566" y="10"/>
                  </a:lnTo>
                  <a:lnTo>
                    <a:pt x="571" y="8"/>
                  </a:lnTo>
                  <a:lnTo>
                    <a:pt x="581" y="16"/>
                  </a:lnTo>
                  <a:lnTo>
                    <a:pt x="592" y="35"/>
                  </a:lnTo>
                  <a:lnTo>
                    <a:pt x="598" y="53"/>
                  </a:lnTo>
                  <a:lnTo>
                    <a:pt x="604" y="61"/>
                  </a:lnTo>
                  <a:lnTo>
                    <a:pt x="607" y="59"/>
                  </a:lnTo>
                  <a:lnTo>
                    <a:pt x="611" y="53"/>
                  </a:lnTo>
                  <a:lnTo>
                    <a:pt x="616" y="44"/>
                  </a:lnTo>
                  <a:lnTo>
                    <a:pt x="621" y="34"/>
                  </a:lnTo>
                  <a:lnTo>
                    <a:pt x="628" y="23"/>
                  </a:lnTo>
                  <a:lnTo>
                    <a:pt x="634" y="14"/>
                  </a:lnTo>
                  <a:lnTo>
                    <a:pt x="641" y="7"/>
                  </a:lnTo>
                  <a:lnTo>
                    <a:pt x="647" y="4"/>
                  </a:lnTo>
                  <a:lnTo>
                    <a:pt x="653" y="5"/>
                  </a:lnTo>
                  <a:lnTo>
                    <a:pt x="658" y="9"/>
                  </a:lnTo>
                  <a:lnTo>
                    <a:pt x="663" y="17"/>
                  </a:lnTo>
                  <a:lnTo>
                    <a:pt x="669" y="25"/>
                  </a:lnTo>
                  <a:lnTo>
                    <a:pt x="672" y="35"/>
                  </a:lnTo>
                  <a:lnTo>
                    <a:pt x="677" y="43"/>
                  </a:lnTo>
                  <a:lnTo>
                    <a:pt x="680" y="49"/>
                  </a:lnTo>
                  <a:lnTo>
                    <a:pt x="683" y="51"/>
                  </a:lnTo>
                  <a:lnTo>
                    <a:pt x="689" y="44"/>
                  </a:lnTo>
                  <a:lnTo>
                    <a:pt x="699" y="29"/>
                  </a:lnTo>
                  <a:lnTo>
                    <a:pt x="707" y="15"/>
                  </a:lnTo>
                  <a:lnTo>
                    <a:pt x="714" y="8"/>
                  </a:lnTo>
                  <a:lnTo>
                    <a:pt x="721" y="16"/>
                  </a:lnTo>
                  <a:lnTo>
                    <a:pt x="729" y="32"/>
                  </a:lnTo>
                  <a:lnTo>
                    <a:pt x="737" y="50"/>
                  </a:lnTo>
                  <a:lnTo>
                    <a:pt x="742" y="58"/>
                  </a:lnTo>
                  <a:lnTo>
                    <a:pt x="745" y="55"/>
                  </a:lnTo>
                  <a:lnTo>
                    <a:pt x="748" y="50"/>
                  </a:lnTo>
                  <a:lnTo>
                    <a:pt x="752" y="42"/>
                  </a:lnTo>
                  <a:lnTo>
                    <a:pt x="756" y="32"/>
                  </a:lnTo>
                  <a:lnTo>
                    <a:pt x="761" y="22"/>
                  </a:lnTo>
                  <a:lnTo>
                    <a:pt x="766" y="14"/>
                  </a:lnTo>
                  <a:lnTo>
                    <a:pt x="771" y="7"/>
                  </a:lnTo>
                  <a:lnTo>
                    <a:pt x="777" y="4"/>
                  </a:lnTo>
                  <a:lnTo>
                    <a:pt x="791" y="8"/>
                  </a:lnTo>
                  <a:lnTo>
                    <a:pt x="799" y="21"/>
                  </a:lnTo>
                  <a:lnTo>
                    <a:pt x="802" y="35"/>
                  </a:lnTo>
                  <a:lnTo>
                    <a:pt x="805" y="42"/>
                  </a:lnTo>
                  <a:lnTo>
                    <a:pt x="807" y="39"/>
                  </a:lnTo>
                  <a:lnTo>
                    <a:pt x="810" y="34"/>
                  </a:lnTo>
                  <a:lnTo>
                    <a:pt x="817" y="27"/>
                  </a:lnTo>
                  <a:lnTo>
                    <a:pt x="824" y="17"/>
                  </a:lnTo>
                  <a:lnTo>
                    <a:pt x="832" y="9"/>
                  </a:lnTo>
                  <a:lnTo>
                    <a:pt x="842" y="4"/>
                  </a:lnTo>
                  <a:lnTo>
                    <a:pt x="852" y="0"/>
                  </a:lnTo>
                  <a:lnTo>
                    <a:pt x="861" y="1"/>
                  </a:lnTo>
                  <a:lnTo>
                    <a:pt x="865" y="5"/>
                  </a:lnTo>
                  <a:lnTo>
                    <a:pt x="862" y="12"/>
                  </a:lnTo>
                  <a:lnTo>
                    <a:pt x="857" y="19"/>
                  </a:lnTo>
                  <a:lnTo>
                    <a:pt x="847" y="28"/>
                  </a:lnTo>
                  <a:lnTo>
                    <a:pt x="839" y="36"/>
                  </a:lnTo>
                  <a:lnTo>
                    <a:pt x="831" y="43"/>
                  </a:lnTo>
                  <a:lnTo>
                    <a:pt x="827" y="49"/>
                  </a:lnTo>
                  <a:lnTo>
                    <a:pt x="827" y="51"/>
                  </a:lnTo>
                  <a:lnTo>
                    <a:pt x="832" y="51"/>
                  </a:lnTo>
                  <a:lnTo>
                    <a:pt x="840" y="47"/>
                  </a:lnTo>
                  <a:lnTo>
                    <a:pt x="852" y="43"/>
                  </a:lnTo>
                  <a:lnTo>
                    <a:pt x="865" y="37"/>
                  </a:lnTo>
                  <a:lnTo>
                    <a:pt x="877" y="32"/>
                  </a:lnTo>
                  <a:lnTo>
                    <a:pt x="890" y="28"/>
                  </a:lnTo>
                  <a:lnTo>
                    <a:pt x="899" y="27"/>
                  </a:lnTo>
                  <a:lnTo>
                    <a:pt x="906" y="29"/>
                  </a:lnTo>
                  <a:lnTo>
                    <a:pt x="908" y="34"/>
                  </a:lnTo>
                  <a:lnTo>
                    <a:pt x="906" y="39"/>
                  </a:lnTo>
                  <a:lnTo>
                    <a:pt x="900" y="46"/>
                  </a:lnTo>
                  <a:lnTo>
                    <a:pt x="892" y="53"/>
                  </a:lnTo>
                  <a:lnTo>
                    <a:pt x="884" y="60"/>
                  </a:lnTo>
                  <a:lnTo>
                    <a:pt x="875" y="65"/>
                  </a:lnTo>
                  <a:lnTo>
                    <a:pt x="868" y="69"/>
                  </a:lnTo>
                  <a:lnTo>
                    <a:pt x="863" y="70"/>
                  </a:lnTo>
                  <a:lnTo>
                    <a:pt x="859" y="70"/>
                  </a:lnTo>
                  <a:lnTo>
                    <a:pt x="854" y="72"/>
                  </a:lnTo>
                  <a:lnTo>
                    <a:pt x="847" y="73"/>
                  </a:lnTo>
                  <a:lnTo>
                    <a:pt x="840" y="73"/>
                  </a:lnTo>
                  <a:lnTo>
                    <a:pt x="834" y="74"/>
                  </a:lnTo>
                  <a:lnTo>
                    <a:pt x="828" y="75"/>
                  </a:lnTo>
                  <a:lnTo>
                    <a:pt x="824" y="77"/>
                  </a:lnTo>
                  <a:lnTo>
                    <a:pt x="823" y="78"/>
                  </a:lnTo>
                  <a:lnTo>
                    <a:pt x="827" y="81"/>
                  </a:lnTo>
                  <a:lnTo>
                    <a:pt x="836" y="83"/>
                  </a:lnTo>
                  <a:lnTo>
                    <a:pt x="849" y="85"/>
                  </a:lnTo>
                  <a:lnTo>
                    <a:pt x="863" y="89"/>
                  </a:lnTo>
                  <a:lnTo>
                    <a:pt x="877" y="93"/>
                  </a:lnTo>
                  <a:lnTo>
                    <a:pt x="891" y="98"/>
                  </a:lnTo>
                  <a:lnTo>
                    <a:pt x="900" y="104"/>
                  </a:lnTo>
                  <a:lnTo>
                    <a:pt x="904" y="112"/>
                  </a:lnTo>
                  <a:lnTo>
                    <a:pt x="903" y="119"/>
                  </a:lnTo>
                  <a:lnTo>
                    <a:pt x="897" y="122"/>
                  </a:lnTo>
                  <a:lnTo>
                    <a:pt x="890" y="125"/>
                  </a:lnTo>
                  <a:lnTo>
                    <a:pt x="882" y="126"/>
                  </a:lnTo>
                  <a:lnTo>
                    <a:pt x="874" y="126"/>
                  </a:lnTo>
                  <a:lnTo>
                    <a:pt x="866" y="126"/>
                  </a:lnTo>
                  <a:lnTo>
                    <a:pt x="861" y="127"/>
                  </a:lnTo>
                  <a:lnTo>
                    <a:pt x="859" y="128"/>
                  </a:lnTo>
                  <a:lnTo>
                    <a:pt x="861" y="129"/>
                  </a:lnTo>
                  <a:lnTo>
                    <a:pt x="865" y="130"/>
                  </a:lnTo>
                  <a:lnTo>
                    <a:pt x="872" y="133"/>
                  </a:lnTo>
                  <a:lnTo>
                    <a:pt x="880" y="134"/>
                  </a:lnTo>
                  <a:lnTo>
                    <a:pt x="887" y="136"/>
                  </a:lnTo>
                  <a:lnTo>
                    <a:pt x="893" y="138"/>
                  </a:lnTo>
                  <a:lnTo>
                    <a:pt x="897" y="142"/>
                  </a:lnTo>
                  <a:lnTo>
                    <a:pt x="899" y="147"/>
                  </a:lnTo>
                  <a:lnTo>
                    <a:pt x="896" y="151"/>
                  </a:lnTo>
                  <a:lnTo>
                    <a:pt x="889" y="153"/>
                  </a:lnTo>
                  <a:lnTo>
                    <a:pt x="877" y="156"/>
                  </a:lnTo>
                  <a:lnTo>
                    <a:pt x="866" y="157"/>
                  </a:lnTo>
                  <a:lnTo>
                    <a:pt x="853" y="158"/>
                  </a:lnTo>
                  <a:lnTo>
                    <a:pt x="842" y="158"/>
                  </a:lnTo>
                  <a:lnTo>
                    <a:pt x="835" y="159"/>
                  </a:lnTo>
                  <a:lnTo>
                    <a:pt x="831" y="160"/>
                  </a:lnTo>
                  <a:lnTo>
                    <a:pt x="835" y="163"/>
                  </a:lnTo>
                  <a:lnTo>
                    <a:pt x="844" y="165"/>
                  </a:lnTo>
                  <a:lnTo>
                    <a:pt x="857" y="168"/>
                  </a:lnTo>
                  <a:lnTo>
                    <a:pt x="870" y="172"/>
                  </a:lnTo>
                  <a:lnTo>
                    <a:pt x="885" y="175"/>
                  </a:lnTo>
                  <a:lnTo>
                    <a:pt x="899" y="180"/>
                  </a:lnTo>
                  <a:lnTo>
                    <a:pt x="908" y="183"/>
                  </a:lnTo>
                  <a:lnTo>
                    <a:pt x="913" y="188"/>
                  </a:lnTo>
                  <a:lnTo>
                    <a:pt x="914" y="196"/>
                  </a:lnTo>
                  <a:lnTo>
                    <a:pt x="913" y="201"/>
                  </a:lnTo>
                  <a:lnTo>
                    <a:pt x="908" y="203"/>
                  </a:lnTo>
                  <a:lnTo>
                    <a:pt x="900" y="205"/>
                  </a:lnTo>
                  <a:lnTo>
                    <a:pt x="893" y="206"/>
                  </a:lnTo>
                  <a:lnTo>
                    <a:pt x="883" y="206"/>
                  </a:lnTo>
                  <a:lnTo>
                    <a:pt x="872" y="208"/>
                  </a:lnTo>
                  <a:lnTo>
                    <a:pt x="860" y="209"/>
                  </a:lnTo>
                  <a:lnTo>
                    <a:pt x="847" y="209"/>
                  </a:lnTo>
                  <a:lnTo>
                    <a:pt x="838" y="210"/>
                  </a:lnTo>
                  <a:lnTo>
                    <a:pt x="831" y="211"/>
                  </a:lnTo>
                  <a:lnTo>
                    <a:pt x="829" y="212"/>
                  </a:lnTo>
                  <a:lnTo>
                    <a:pt x="832" y="213"/>
                  </a:lnTo>
                  <a:lnTo>
                    <a:pt x="840" y="216"/>
                  </a:lnTo>
                  <a:lnTo>
                    <a:pt x="853" y="219"/>
                  </a:lnTo>
                  <a:lnTo>
                    <a:pt x="868" y="223"/>
                  </a:lnTo>
                  <a:lnTo>
                    <a:pt x="882" y="226"/>
                  </a:lnTo>
                  <a:lnTo>
                    <a:pt x="895" y="232"/>
                  </a:lnTo>
                  <a:lnTo>
                    <a:pt x="904" y="238"/>
                  </a:lnTo>
                  <a:lnTo>
                    <a:pt x="907" y="245"/>
                  </a:lnTo>
                  <a:lnTo>
                    <a:pt x="905" y="251"/>
                  </a:lnTo>
                  <a:lnTo>
                    <a:pt x="899" y="256"/>
                  </a:lnTo>
                  <a:lnTo>
                    <a:pt x="891" y="260"/>
                  </a:lnTo>
                  <a:lnTo>
                    <a:pt x="881" y="262"/>
                  </a:lnTo>
                  <a:lnTo>
                    <a:pt x="870" y="263"/>
                  </a:lnTo>
                  <a:lnTo>
                    <a:pt x="861" y="263"/>
                  </a:lnTo>
                  <a:lnTo>
                    <a:pt x="855" y="264"/>
                  </a:lnTo>
                  <a:lnTo>
                    <a:pt x="853" y="265"/>
                  </a:lnTo>
                  <a:lnTo>
                    <a:pt x="855" y="266"/>
                  </a:lnTo>
                  <a:lnTo>
                    <a:pt x="861" y="269"/>
                  </a:lnTo>
                  <a:lnTo>
                    <a:pt x="869" y="271"/>
                  </a:lnTo>
                  <a:lnTo>
                    <a:pt x="880" y="273"/>
                  </a:lnTo>
                  <a:lnTo>
                    <a:pt x="889" y="277"/>
                  </a:lnTo>
                  <a:lnTo>
                    <a:pt x="897" y="280"/>
                  </a:lnTo>
                  <a:lnTo>
                    <a:pt x="903" y="284"/>
                  </a:lnTo>
                  <a:lnTo>
                    <a:pt x="905" y="287"/>
                  </a:lnTo>
                  <a:lnTo>
                    <a:pt x="903" y="292"/>
                  </a:lnTo>
                  <a:lnTo>
                    <a:pt x="896" y="295"/>
                  </a:lnTo>
                  <a:lnTo>
                    <a:pt x="885" y="298"/>
                  </a:lnTo>
                  <a:lnTo>
                    <a:pt x="874" y="299"/>
                  </a:lnTo>
                  <a:lnTo>
                    <a:pt x="862" y="300"/>
                  </a:lnTo>
                  <a:lnTo>
                    <a:pt x="852" y="300"/>
                  </a:lnTo>
                  <a:lnTo>
                    <a:pt x="845" y="300"/>
                  </a:lnTo>
                  <a:lnTo>
                    <a:pt x="843" y="301"/>
                  </a:lnTo>
                  <a:lnTo>
                    <a:pt x="845" y="302"/>
                  </a:lnTo>
                  <a:lnTo>
                    <a:pt x="852" y="304"/>
                  </a:lnTo>
                  <a:lnTo>
                    <a:pt x="861" y="308"/>
                  </a:lnTo>
                  <a:lnTo>
                    <a:pt x="872" y="311"/>
                  </a:lnTo>
                  <a:lnTo>
                    <a:pt x="883" y="316"/>
                  </a:lnTo>
                  <a:lnTo>
                    <a:pt x="892" y="321"/>
                  </a:lnTo>
                  <a:lnTo>
                    <a:pt x="898" y="326"/>
                  </a:lnTo>
                  <a:lnTo>
                    <a:pt x="900" y="333"/>
                  </a:lnTo>
                  <a:lnTo>
                    <a:pt x="897" y="339"/>
                  </a:lnTo>
                  <a:lnTo>
                    <a:pt x="887" y="344"/>
                  </a:lnTo>
                  <a:lnTo>
                    <a:pt x="873" y="347"/>
                  </a:lnTo>
                  <a:lnTo>
                    <a:pt x="858" y="348"/>
                  </a:lnTo>
                  <a:lnTo>
                    <a:pt x="843" y="351"/>
                  </a:lnTo>
                  <a:lnTo>
                    <a:pt x="829" y="352"/>
                  </a:lnTo>
                  <a:lnTo>
                    <a:pt x="820" y="353"/>
                  </a:lnTo>
                  <a:lnTo>
                    <a:pt x="816" y="354"/>
                  </a:lnTo>
                  <a:lnTo>
                    <a:pt x="820" y="356"/>
                  </a:lnTo>
                  <a:lnTo>
                    <a:pt x="828" y="357"/>
                  </a:lnTo>
                  <a:lnTo>
                    <a:pt x="838" y="360"/>
                  </a:lnTo>
                  <a:lnTo>
                    <a:pt x="851" y="362"/>
                  </a:lnTo>
                  <a:lnTo>
                    <a:pt x="863" y="366"/>
                  </a:lnTo>
                  <a:lnTo>
                    <a:pt x="875" y="368"/>
                  </a:lnTo>
                  <a:lnTo>
                    <a:pt x="883" y="369"/>
                  </a:lnTo>
                  <a:lnTo>
                    <a:pt x="885" y="371"/>
                  </a:lnTo>
                  <a:lnTo>
                    <a:pt x="883" y="375"/>
                  </a:lnTo>
                  <a:lnTo>
                    <a:pt x="877" y="377"/>
                  </a:lnTo>
                  <a:lnTo>
                    <a:pt x="870" y="378"/>
                  </a:lnTo>
                  <a:lnTo>
                    <a:pt x="868" y="381"/>
                  </a:lnTo>
                  <a:lnTo>
                    <a:pt x="869" y="382"/>
                  </a:lnTo>
                  <a:lnTo>
                    <a:pt x="874" y="384"/>
                  </a:lnTo>
                  <a:lnTo>
                    <a:pt x="880" y="386"/>
                  </a:lnTo>
                  <a:lnTo>
                    <a:pt x="887" y="390"/>
                  </a:lnTo>
                  <a:lnTo>
                    <a:pt x="893" y="392"/>
                  </a:lnTo>
                  <a:lnTo>
                    <a:pt x="899" y="396"/>
                  </a:lnTo>
                  <a:lnTo>
                    <a:pt x="904" y="399"/>
                  </a:lnTo>
                  <a:lnTo>
                    <a:pt x="905" y="401"/>
                  </a:lnTo>
                  <a:lnTo>
                    <a:pt x="902" y="406"/>
                  </a:lnTo>
                  <a:lnTo>
                    <a:pt x="895" y="409"/>
                  </a:lnTo>
                  <a:lnTo>
                    <a:pt x="883" y="413"/>
                  </a:lnTo>
                  <a:lnTo>
                    <a:pt x="870" y="416"/>
                  </a:lnTo>
                  <a:lnTo>
                    <a:pt x="858" y="420"/>
                  </a:lnTo>
                  <a:lnTo>
                    <a:pt x="846" y="422"/>
                  </a:lnTo>
                  <a:lnTo>
                    <a:pt x="839" y="424"/>
                  </a:lnTo>
                  <a:lnTo>
                    <a:pt x="836" y="426"/>
                  </a:lnTo>
                  <a:lnTo>
                    <a:pt x="839" y="428"/>
                  </a:lnTo>
                  <a:lnTo>
                    <a:pt x="846" y="430"/>
                  </a:lnTo>
                  <a:lnTo>
                    <a:pt x="858" y="432"/>
                  </a:lnTo>
                  <a:lnTo>
                    <a:pt x="870" y="436"/>
                  </a:lnTo>
                  <a:lnTo>
                    <a:pt x="883" y="439"/>
                  </a:lnTo>
                  <a:lnTo>
                    <a:pt x="895" y="442"/>
                  </a:lnTo>
                  <a:lnTo>
                    <a:pt x="902" y="445"/>
                  </a:lnTo>
                  <a:lnTo>
                    <a:pt x="905" y="449"/>
                  </a:lnTo>
                  <a:lnTo>
                    <a:pt x="902" y="451"/>
                  </a:lnTo>
                  <a:lnTo>
                    <a:pt x="892" y="453"/>
                  </a:lnTo>
                  <a:lnTo>
                    <a:pt x="883" y="455"/>
                  </a:lnTo>
                  <a:lnTo>
                    <a:pt x="880" y="458"/>
                  </a:lnTo>
                  <a:lnTo>
                    <a:pt x="884" y="461"/>
                  </a:lnTo>
                  <a:lnTo>
                    <a:pt x="893" y="465"/>
                  </a:lnTo>
                  <a:lnTo>
                    <a:pt x="903" y="470"/>
                  </a:lnTo>
                  <a:lnTo>
                    <a:pt x="907" y="475"/>
                  </a:lnTo>
                  <a:lnTo>
                    <a:pt x="905" y="483"/>
                  </a:lnTo>
                  <a:lnTo>
                    <a:pt x="899" y="489"/>
                  </a:lnTo>
                  <a:lnTo>
                    <a:pt x="889" y="492"/>
                  </a:lnTo>
                  <a:lnTo>
                    <a:pt x="877" y="495"/>
                  </a:lnTo>
                  <a:lnTo>
                    <a:pt x="866" y="495"/>
                  </a:lnTo>
                  <a:lnTo>
                    <a:pt x="857" y="496"/>
                  </a:lnTo>
                  <a:lnTo>
                    <a:pt x="849" y="496"/>
                  </a:lnTo>
                  <a:lnTo>
                    <a:pt x="846" y="497"/>
                  </a:lnTo>
                  <a:lnTo>
                    <a:pt x="850" y="499"/>
                  </a:lnTo>
                  <a:lnTo>
                    <a:pt x="857" y="503"/>
                  </a:lnTo>
                  <a:lnTo>
                    <a:pt x="868" y="506"/>
                  </a:lnTo>
                  <a:lnTo>
                    <a:pt x="881" y="511"/>
                  </a:lnTo>
                  <a:lnTo>
                    <a:pt x="893" y="517"/>
                  </a:lnTo>
                  <a:lnTo>
                    <a:pt x="905" y="522"/>
                  </a:lnTo>
                  <a:lnTo>
                    <a:pt x="912" y="528"/>
                  </a:lnTo>
                  <a:lnTo>
                    <a:pt x="915" y="534"/>
                  </a:lnTo>
                  <a:lnTo>
                    <a:pt x="912" y="541"/>
                  </a:lnTo>
                  <a:lnTo>
                    <a:pt x="902" y="545"/>
                  </a:lnTo>
                  <a:lnTo>
                    <a:pt x="887" y="549"/>
                  </a:lnTo>
                  <a:lnTo>
                    <a:pt x="870" y="552"/>
                  </a:lnTo>
                  <a:lnTo>
                    <a:pt x="853" y="553"/>
                  </a:lnTo>
                  <a:lnTo>
                    <a:pt x="838" y="555"/>
                  </a:lnTo>
                  <a:lnTo>
                    <a:pt x="828" y="556"/>
                  </a:lnTo>
                  <a:lnTo>
                    <a:pt x="824" y="557"/>
                  </a:lnTo>
                  <a:lnTo>
                    <a:pt x="828" y="560"/>
                  </a:lnTo>
                  <a:lnTo>
                    <a:pt x="837" y="564"/>
                  </a:lnTo>
                  <a:lnTo>
                    <a:pt x="852" y="567"/>
                  </a:lnTo>
                  <a:lnTo>
                    <a:pt x="868" y="572"/>
                  </a:lnTo>
                  <a:lnTo>
                    <a:pt x="884" y="575"/>
                  </a:lnTo>
                  <a:lnTo>
                    <a:pt x="898" y="580"/>
                  </a:lnTo>
                  <a:lnTo>
                    <a:pt x="908" y="583"/>
                  </a:lnTo>
                  <a:lnTo>
                    <a:pt x="912" y="587"/>
                  </a:lnTo>
                  <a:lnTo>
                    <a:pt x="910" y="595"/>
                  </a:lnTo>
                  <a:lnTo>
                    <a:pt x="903" y="601"/>
                  </a:lnTo>
                  <a:lnTo>
                    <a:pt x="893" y="604"/>
                  </a:lnTo>
                  <a:lnTo>
                    <a:pt x="883" y="605"/>
                  </a:lnTo>
                  <a:lnTo>
                    <a:pt x="873" y="607"/>
                  </a:lnTo>
                  <a:lnTo>
                    <a:pt x="863" y="608"/>
                  </a:lnTo>
                  <a:lnTo>
                    <a:pt x="857" y="609"/>
                  </a:lnTo>
                  <a:lnTo>
                    <a:pt x="854" y="610"/>
                  </a:lnTo>
                  <a:lnTo>
                    <a:pt x="857" y="612"/>
                  </a:lnTo>
                  <a:lnTo>
                    <a:pt x="862" y="615"/>
                  </a:lnTo>
                  <a:lnTo>
                    <a:pt x="870" y="617"/>
                  </a:lnTo>
                  <a:lnTo>
                    <a:pt x="881" y="620"/>
                  </a:lnTo>
                  <a:lnTo>
                    <a:pt x="890" y="624"/>
                  </a:lnTo>
                  <a:lnTo>
                    <a:pt x="899" y="627"/>
                  </a:lnTo>
                  <a:lnTo>
                    <a:pt x="905" y="633"/>
                  </a:lnTo>
                  <a:lnTo>
                    <a:pt x="907" y="639"/>
                  </a:lnTo>
                  <a:lnTo>
                    <a:pt x="905" y="643"/>
                  </a:lnTo>
                  <a:lnTo>
                    <a:pt x="899" y="647"/>
                  </a:lnTo>
                  <a:lnTo>
                    <a:pt x="890" y="648"/>
                  </a:lnTo>
                  <a:lnTo>
                    <a:pt x="881" y="649"/>
                  </a:lnTo>
                  <a:lnTo>
                    <a:pt x="872" y="649"/>
                  </a:lnTo>
                  <a:lnTo>
                    <a:pt x="862" y="650"/>
                  </a:lnTo>
                  <a:lnTo>
                    <a:pt x="857" y="651"/>
                  </a:lnTo>
                  <a:lnTo>
                    <a:pt x="854" y="655"/>
                  </a:lnTo>
                  <a:lnTo>
                    <a:pt x="857" y="658"/>
                  </a:lnTo>
                  <a:lnTo>
                    <a:pt x="865" y="661"/>
                  </a:lnTo>
                  <a:lnTo>
                    <a:pt x="874" y="663"/>
                  </a:lnTo>
                  <a:lnTo>
                    <a:pt x="887" y="664"/>
                  </a:lnTo>
                  <a:lnTo>
                    <a:pt x="898" y="668"/>
                  </a:lnTo>
                  <a:lnTo>
                    <a:pt x="907" y="670"/>
                  </a:lnTo>
                  <a:lnTo>
                    <a:pt x="915" y="673"/>
                  </a:lnTo>
                  <a:lnTo>
                    <a:pt x="918" y="678"/>
                  </a:lnTo>
                  <a:lnTo>
                    <a:pt x="913" y="683"/>
                  </a:lnTo>
                  <a:lnTo>
                    <a:pt x="903" y="685"/>
                  </a:lnTo>
                  <a:lnTo>
                    <a:pt x="888" y="687"/>
                  </a:lnTo>
                  <a:lnTo>
                    <a:pt x="870" y="690"/>
                  </a:lnTo>
                  <a:lnTo>
                    <a:pt x="852" y="691"/>
                  </a:lnTo>
                  <a:lnTo>
                    <a:pt x="837" y="692"/>
                  </a:lnTo>
                  <a:lnTo>
                    <a:pt x="827" y="694"/>
                  </a:lnTo>
                  <a:lnTo>
                    <a:pt x="822" y="698"/>
                  </a:lnTo>
                  <a:lnTo>
                    <a:pt x="825" y="701"/>
                  </a:lnTo>
                  <a:lnTo>
                    <a:pt x="834" y="703"/>
                  </a:lnTo>
                  <a:lnTo>
                    <a:pt x="846" y="706"/>
                  </a:lnTo>
                  <a:lnTo>
                    <a:pt x="861" y="709"/>
                  </a:lnTo>
                  <a:lnTo>
                    <a:pt x="875" y="711"/>
                  </a:lnTo>
                  <a:lnTo>
                    <a:pt x="888" y="714"/>
                  </a:lnTo>
                  <a:lnTo>
                    <a:pt x="896" y="717"/>
                  </a:lnTo>
                  <a:lnTo>
                    <a:pt x="899" y="721"/>
                  </a:lnTo>
                  <a:lnTo>
                    <a:pt x="896" y="726"/>
                  </a:lnTo>
                  <a:lnTo>
                    <a:pt x="887" y="730"/>
                  </a:lnTo>
                  <a:lnTo>
                    <a:pt x="874" y="732"/>
                  </a:lnTo>
                  <a:lnTo>
                    <a:pt x="860" y="734"/>
                  </a:lnTo>
                  <a:lnTo>
                    <a:pt x="846" y="736"/>
                  </a:lnTo>
                  <a:lnTo>
                    <a:pt x="834" y="737"/>
                  </a:lnTo>
                  <a:lnTo>
                    <a:pt x="825" y="738"/>
                  </a:lnTo>
                  <a:lnTo>
                    <a:pt x="822" y="741"/>
                  </a:lnTo>
                  <a:lnTo>
                    <a:pt x="825" y="744"/>
                  </a:lnTo>
                  <a:lnTo>
                    <a:pt x="835" y="746"/>
                  </a:lnTo>
                  <a:lnTo>
                    <a:pt x="847" y="748"/>
                  </a:lnTo>
                  <a:lnTo>
                    <a:pt x="861" y="751"/>
                  </a:lnTo>
                  <a:lnTo>
                    <a:pt x="875" y="754"/>
                  </a:lnTo>
                  <a:lnTo>
                    <a:pt x="888" y="758"/>
                  </a:lnTo>
                  <a:lnTo>
                    <a:pt x="897" y="763"/>
                  </a:lnTo>
                  <a:lnTo>
                    <a:pt x="900" y="771"/>
                  </a:lnTo>
                  <a:lnTo>
                    <a:pt x="898" y="776"/>
                  </a:lnTo>
                  <a:lnTo>
                    <a:pt x="891" y="779"/>
                  </a:lnTo>
                  <a:lnTo>
                    <a:pt x="882" y="781"/>
                  </a:lnTo>
                  <a:lnTo>
                    <a:pt x="872" y="782"/>
                  </a:lnTo>
                  <a:lnTo>
                    <a:pt x="861" y="783"/>
                  </a:lnTo>
                  <a:lnTo>
                    <a:pt x="852" y="783"/>
                  </a:lnTo>
                  <a:lnTo>
                    <a:pt x="845" y="785"/>
                  </a:lnTo>
                  <a:lnTo>
                    <a:pt x="843" y="788"/>
                  </a:lnTo>
                  <a:lnTo>
                    <a:pt x="845" y="791"/>
                  </a:lnTo>
                  <a:lnTo>
                    <a:pt x="852" y="794"/>
                  </a:lnTo>
                  <a:lnTo>
                    <a:pt x="861" y="798"/>
                  </a:lnTo>
                  <a:lnTo>
                    <a:pt x="872" y="803"/>
                  </a:lnTo>
                  <a:lnTo>
                    <a:pt x="884" y="808"/>
                  </a:lnTo>
                  <a:lnTo>
                    <a:pt x="896" y="816"/>
                  </a:lnTo>
                  <a:lnTo>
                    <a:pt x="906" y="827"/>
                  </a:lnTo>
                  <a:lnTo>
                    <a:pt x="914" y="841"/>
                  </a:lnTo>
                  <a:lnTo>
                    <a:pt x="913" y="845"/>
                  </a:lnTo>
                  <a:lnTo>
                    <a:pt x="908" y="850"/>
                  </a:lnTo>
                  <a:lnTo>
                    <a:pt x="902" y="852"/>
                  </a:lnTo>
                  <a:lnTo>
                    <a:pt x="896" y="852"/>
                  </a:lnTo>
                  <a:lnTo>
                    <a:pt x="891" y="851"/>
                  </a:lnTo>
                  <a:lnTo>
                    <a:pt x="884" y="847"/>
                  </a:lnTo>
                  <a:lnTo>
                    <a:pt x="874" y="844"/>
                  </a:lnTo>
                  <a:lnTo>
                    <a:pt x="863" y="841"/>
                  </a:lnTo>
                  <a:lnTo>
                    <a:pt x="852" y="837"/>
                  </a:lnTo>
                  <a:lnTo>
                    <a:pt x="843" y="834"/>
                  </a:lnTo>
                  <a:lnTo>
                    <a:pt x="835" y="831"/>
                  </a:lnTo>
                  <a:lnTo>
                    <a:pt x="831" y="831"/>
                  </a:lnTo>
                  <a:lnTo>
                    <a:pt x="832" y="837"/>
                  </a:lnTo>
                  <a:lnTo>
                    <a:pt x="838" y="847"/>
                  </a:lnTo>
                  <a:lnTo>
                    <a:pt x="846" y="859"/>
                  </a:lnTo>
                  <a:lnTo>
                    <a:pt x="851" y="867"/>
                  </a:lnTo>
                  <a:lnTo>
                    <a:pt x="853" y="873"/>
                  </a:lnTo>
                  <a:lnTo>
                    <a:pt x="854" y="879"/>
                  </a:lnTo>
                  <a:lnTo>
                    <a:pt x="850" y="883"/>
                  </a:lnTo>
                  <a:lnTo>
                    <a:pt x="839" y="884"/>
                  </a:lnTo>
                  <a:lnTo>
                    <a:pt x="828" y="883"/>
                  </a:lnTo>
                  <a:lnTo>
                    <a:pt x="821" y="879"/>
                  </a:lnTo>
                  <a:lnTo>
                    <a:pt x="817" y="873"/>
                  </a:lnTo>
                  <a:lnTo>
                    <a:pt x="815" y="867"/>
                  </a:lnTo>
                  <a:lnTo>
                    <a:pt x="812" y="858"/>
                  </a:lnTo>
                  <a:lnTo>
                    <a:pt x="808" y="846"/>
                  </a:lnTo>
                  <a:lnTo>
                    <a:pt x="804" y="835"/>
                  </a:lnTo>
                  <a:lnTo>
                    <a:pt x="801" y="830"/>
                  </a:lnTo>
                  <a:lnTo>
                    <a:pt x="797" y="838"/>
                  </a:lnTo>
                  <a:lnTo>
                    <a:pt x="789" y="856"/>
                  </a:lnTo>
                  <a:lnTo>
                    <a:pt x="779" y="874"/>
                  </a:lnTo>
                  <a:lnTo>
                    <a:pt x="768" y="882"/>
                  </a:lnTo>
                  <a:lnTo>
                    <a:pt x="759" y="875"/>
                  </a:lnTo>
                  <a:lnTo>
                    <a:pt x="753" y="858"/>
                  </a:lnTo>
                  <a:lnTo>
                    <a:pt x="748" y="842"/>
                  </a:lnTo>
                  <a:lnTo>
                    <a:pt x="742" y="835"/>
                  </a:lnTo>
                  <a:lnTo>
                    <a:pt x="737" y="839"/>
                  </a:lnTo>
                  <a:lnTo>
                    <a:pt x="732" y="851"/>
                  </a:lnTo>
                  <a:lnTo>
                    <a:pt x="725" y="862"/>
                  </a:lnTo>
                  <a:lnTo>
                    <a:pt x="717" y="867"/>
                  </a:lnTo>
                  <a:lnTo>
                    <a:pt x="710" y="856"/>
                  </a:lnTo>
                  <a:lnTo>
                    <a:pt x="706" y="830"/>
                  </a:lnTo>
                  <a:lnTo>
                    <a:pt x="701" y="806"/>
                  </a:lnTo>
                  <a:lnTo>
                    <a:pt x="695" y="794"/>
                  </a:lnTo>
                  <a:lnTo>
                    <a:pt x="691" y="797"/>
                  </a:lnTo>
                  <a:lnTo>
                    <a:pt x="687" y="806"/>
                  </a:lnTo>
                  <a:lnTo>
                    <a:pt x="683" y="820"/>
                  </a:lnTo>
                  <a:lnTo>
                    <a:pt x="678" y="835"/>
                  </a:lnTo>
                  <a:lnTo>
                    <a:pt x="672" y="850"/>
                  </a:lnTo>
                  <a:lnTo>
                    <a:pt x="666" y="864"/>
                  </a:lnTo>
                  <a:lnTo>
                    <a:pt x="658" y="873"/>
                  </a:lnTo>
                  <a:lnTo>
                    <a:pt x="650" y="876"/>
                  </a:lnTo>
                  <a:lnTo>
                    <a:pt x="639" y="866"/>
                  </a:lnTo>
                  <a:lnTo>
                    <a:pt x="634" y="842"/>
                  </a:lnTo>
                  <a:lnTo>
                    <a:pt x="633" y="818"/>
                  </a:lnTo>
                  <a:lnTo>
                    <a:pt x="627" y="807"/>
                  </a:lnTo>
                  <a:lnTo>
                    <a:pt x="620" y="815"/>
                  </a:lnTo>
                  <a:lnTo>
                    <a:pt x="617" y="831"/>
                  </a:lnTo>
                  <a:lnTo>
                    <a:pt x="610" y="849"/>
                  </a:lnTo>
                  <a:lnTo>
                    <a:pt x="594" y="858"/>
                  </a:lnTo>
                  <a:lnTo>
                    <a:pt x="587" y="854"/>
                  </a:lnTo>
                  <a:lnTo>
                    <a:pt x="582" y="846"/>
                  </a:lnTo>
                  <a:lnTo>
                    <a:pt x="579" y="838"/>
                  </a:lnTo>
                  <a:lnTo>
                    <a:pt x="574" y="834"/>
                  </a:lnTo>
                  <a:lnTo>
                    <a:pt x="567" y="842"/>
                  </a:lnTo>
                  <a:lnTo>
                    <a:pt x="560" y="858"/>
                  </a:lnTo>
                  <a:lnTo>
                    <a:pt x="552" y="874"/>
                  </a:lnTo>
                  <a:lnTo>
                    <a:pt x="541" y="882"/>
                  </a:lnTo>
                  <a:lnTo>
                    <a:pt x="530" y="873"/>
                  </a:lnTo>
                  <a:lnTo>
                    <a:pt x="526" y="854"/>
                  </a:lnTo>
                  <a:lnTo>
                    <a:pt x="521" y="835"/>
                  </a:lnTo>
                  <a:lnTo>
                    <a:pt x="517" y="826"/>
                  </a:lnTo>
                  <a:lnTo>
                    <a:pt x="512" y="828"/>
                  </a:lnTo>
                  <a:lnTo>
                    <a:pt x="509" y="835"/>
                  </a:lnTo>
                  <a:lnTo>
                    <a:pt x="504" y="844"/>
                  </a:lnTo>
                  <a:lnTo>
                    <a:pt x="498" y="854"/>
                  </a:lnTo>
                  <a:lnTo>
                    <a:pt x="492" y="866"/>
                  </a:lnTo>
                  <a:lnTo>
                    <a:pt x="487" y="875"/>
                  </a:lnTo>
                  <a:lnTo>
                    <a:pt x="480" y="882"/>
                  </a:lnTo>
                  <a:lnTo>
                    <a:pt x="473" y="884"/>
                  </a:lnTo>
                  <a:lnTo>
                    <a:pt x="465" y="875"/>
                  </a:lnTo>
                  <a:lnTo>
                    <a:pt x="465" y="854"/>
                  </a:lnTo>
                  <a:lnTo>
                    <a:pt x="465" y="835"/>
                  </a:lnTo>
                  <a:lnTo>
                    <a:pt x="457" y="826"/>
                  </a:lnTo>
                  <a:lnTo>
                    <a:pt x="453" y="828"/>
                  </a:lnTo>
                  <a:lnTo>
                    <a:pt x="450" y="834"/>
                  </a:lnTo>
                  <a:lnTo>
                    <a:pt x="445" y="843"/>
                  </a:lnTo>
                  <a:lnTo>
                    <a:pt x="441" y="853"/>
                  </a:lnTo>
                  <a:lnTo>
                    <a:pt x="435" y="864"/>
                  </a:lnTo>
                  <a:lnTo>
                    <a:pt x="430" y="872"/>
                  </a:lnTo>
                  <a:lnTo>
                    <a:pt x="424" y="879"/>
                  </a:lnTo>
                  <a:lnTo>
                    <a:pt x="420" y="881"/>
                  </a:lnTo>
                  <a:lnTo>
                    <a:pt x="412" y="872"/>
                  </a:lnTo>
                  <a:lnTo>
                    <a:pt x="403" y="852"/>
                  </a:lnTo>
                  <a:lnTo>
                    <a:pt x="396" y="834"/>
                  </a:lnTo>
                  <a:lnTo>
                    <a:pt x="389" y="824"/>
                  </a:lnTo>
                  <a:lnTo>
                    <a:pt x="385" y="827"/>
                  </a:lnTo>
                  <a:lnTo>
                    <a:pt x="381" y="834"/>
                  </a:lnTo>
                  <a:lnTo>
                    <a:pt x="375" y="843"/>
                  </a:lnTo>
                  <a:lnTo>
                    <a:pt x="370" y="854"/>
                  </a:lnTo>
                  <a:lnTo>
                    <a:pt x="365" y="866"/>
                  </a:lnTo>
                  <a:lnTo>
                    <a:pt x="360" y="875"/>
                  </a:lnTo>
                  <a:lnTo>
                    <a:pt x="355" y="882"/>
                  </a:lnTo>
                  <a:lnTo>
                    <a:pt x="351" y="884"/>
                  </a:lnTo>
                  <a:lnTo>
                    <a:pt x="343" y="879"/>
                  </a:lnTo>
                  <a:lnTo>
                    <a:pt x="333" y="866"/>
                  </a:lnTo>
                  <a:lnTo>
                    <a:pt x="324" y="853"/>
                  </a:lnTo>
                  <a:lnTo>
                    <a:pt x="318" y="847"/>
                  </a:lnTo>
                  <a:lnTo>
                    <a:pt x="314" y="852"/>
                  </a:lnTo>
                  <a:lnTo>
                    <a:pt x="307" y="861"/>
                  </a:lnTo>
                  <a:lnTo>
                    <a:pt x="298" y="871"/>
                  </a:lnTo>
                  <a:lnTo>
                    <a:pt x="286" y="875"/>
                  </a:lnTo>
                  <a:lnTo>
                    <a:pt x="276" y="867"/>
                  </a:lnTo>
                  <a:lnTo>
                    <a:pt x="268" y="849"/>
                  </a:lnTo>
                  <a:lnTo>
                    <a:pt x="261" y="830"/>
                  </a:lnTo>
                  <a:lnTo>
                    <a:pt x="255" y="821"/>
                  </a:lnTo>
                  <a:lnTo>
                    <a:pt x="252" y="823"/>
                  </a:lnTo>
                  <a:lnTo>
                    <a:pt x="248" y="829"/>
                  </a:lnTo>
                  <a:lnTo>
                    <a:pt x="244" y="837"/>
                  </a:lnTo>
                  <a:lnTo>
                    <a:pt x="239" y="847"/>
                  </a:lnTo>
                  <a:lnTo>
                    <a:pt x="233" y="857"/>
                  </a:lnTo>
                  <a:lnTo>
                    <a:pt x="227" y="866"/>
                  </a:lnTo>
                  <a:lnTo>
                    <a:pt x="219" y="872"/>
                  </a:lnTo>
                  <a:lnTo>
                    <a:pt x="211" y="874"/>
                  </a:lnTo>
                  <a:lnTo>
                    <a:pt x="197" y="868"/>
                  </a:lnTo>
                  <a:lnTo>
                    <a:pt x="192" y="853"/>
                  </a:lnTo>
                  <a:lnTo>
                    <a:pt x="188" y="839"/>
                  </a:lnTo>
                  <a:lnTo>
                    <a:pt x="186" y="834"/>
                  </a:lnTo>
                  <a:lnTo>
                    <a:pt x="184" y="836"/>
                  </a:lnTo>
                  <a:lnTo>
                    <a:pt x="180" y="842"/>
                  </a:lnTo>
                  <a:lnTo>
                    <a:pt x="176" y="849"/>
                  </a:lnTo>
                  <a:lnTo>
                    <a:pt x="171" y="858"/>
                  </a:lnTo>
                  <a:lnTo>
                    <a:pt x="165" y="867"/>
                  </a:lnTo>
                  <a:lnTo>
                    <a:pt x="158" y="874"/>
                  </a:lnTo>
                  <a:lnTo>
                    <a:pt x="150" y="880"/>
                  </a:lnTo>
                  <a:lnTo>
                    <a:pt x="142" y="882"/>
                  </a:lnTo>
                  <a:lnTo>
                    <a:pt x="133" y="874"/>
                  </a:lnTo>
                  <a:lnTo>
                    <a:pt x="128" y="856"/>
                  </a:lnTo>
                  <a:lnTo>
                    <a:pt x="126" y="837"/>
                  </a:lnTo>
                  <a:lnTo>
                    <a:pt x="120" y="828"/>
                  </a:lnTo>
                  <a:lnTo>
                    <a:pt x="116" y="830"/>
                  </a:lnTo>
                  <a:lnTo>
                    <a:pt x="112" y="836"/>
                  </a:lnTo>
                  <a:lnTo>
                    <a:pt x="106" y="844"/>
                  </a:lnTo>
                  <a:lnTo>
                    <a:pt x="102" y="854"/>
                  </a:lnTo>
                  <a:lnTo>
                    <a:pt x="95" y="864"/>
                  </a:lnTo>
                  <a:lnTo>
                    <a:pt x="89" y="872"/>
                  </a:lnTo>
                  <a:lnTo>
                    <a:pt x="82" y="876"/>
                  </a:lnTo>
                  <a:lnTo>
                    <a:pt x="75" y="877"/>
                  </a:lnTo>
                  <a:lnTo>
                    <a:pt x="71" y="869"/>
                  </a:lnTo>
                  <a:lnTo>
                    <a:pt x="76" y="853"/>
                  </a:lnTo>
                  <a:lnTo>
                    <a:pt x="86" y="837"/>
                  </a:lnTo>
                  <a:lnTo>
                    <a:pt x="93" y="830"/>
                  </a:lnTo>
                  <a:lnTo>
                    <a:pt x="91" y="831"/>
                  </a:lnTo>
                  <a:lnTo>
                    <a:pt x="88" y="834"/>
                  </a:lnTo>
                  <a:lnTo>
                    <a:pt x="81" y="836"/>
                  </a:lnTo>
                  <a:lnTo>
                    <a:pt x="72" y="839"/>
                  </a:lnTo>
                  <a:lnTo>
                    <a:pt x="63" y="842"/>
                  </a:lnTo>
                  <a:lnTo>
                    <a:pt x="52" y="843"/>
                  </a:lnTo>
                  <a:lnTo>
                    <a:pt x="44" y="844"/>
                  </a:lnTo>
                  <a:lnTo>
                    <a:pt x="37" y="842"/>
                  </a:lnTo>
                  <a:lnTo>
                    <a:pt x="28" y="834"/>
                  </a:lnTo>
                  <a:lnTo>
                    <a:pt x="23" y="824"/>
                  </a:lnTo>
                  <a:lnTo>
                    <a:pt x="27" y="816"/>
                  </a:lnTo>
                  <a:lnTo>
                    <a:pt x="37" y="812"/>
                  </a:lnTo>
                  <a:lnTo>
                    <a:pt x="45" y="811"/>
                  </a:lnTo>
                  <a:lnTo>
                    <a:pt x="53" y="808"/>
                  </a:lnTo>
                  <a:lnTo>
                    <a:pt x="63" y="807"/>
                  </a:lnTo>
                  <a:lnTo>
                    <a:pt x="71" y="806"/>
                  </a:lnTo>
                  <a:lnTo>
                    <a:pt x="78" y="804"/>
                  </a:lnTo>
                  <a:lnTo>
                    <a:pt x="83" y="803"/>
                  </a:lnTo>
                  <a:lnTo>
                    <a:pt x="87" y="801"/>
                  </a:lnTo>
                  <a:lnTo>
                    <a:pt x="88" y="800"/>
                  </a:lnTo>
                  <a:lnTo>
                    <a:pt x="86" y="799"/>
                  </a:lnTo>
                  <a:lnTo>
                    <a:pt x="79" y="797"/>
                  </a:lnTo>
                  <a:lnTo>
                    <a:pt x="69" y="794"/>
                  </a:lnTo>
                  <a:lnTo>
                    <a:pt x="59" y="791"/>
                  </a:lnTo>
                  <a:lnTo>
                    <a:pt x="50" y="788"/>
                  </a:lnTo>
                  <a:lnTo>
                    <a:pt x="41" y="784"/>
                  </a:lnTo>
                  <a:lnTo>
                    <a:pt x="35" y="781"/>
                  </a:lnTo>
                  <a:lnTo>
                    <a:pt x="34" y="777"/>
                  </a:lnTo>
                  <a:lnTo>
                    <a:pt x="40" y="773"/>
                  </a:lnTo>
                  <a:lnTo>
                    <a:pt x="50" y="771"/>
                  </a:lnTo>
                  <a:lnTo>
                    <a:pt x="60" y="770"/>
                  </a:lnTo>
                  <a:lnTo>
                    <a:pt x="66" y="768"/>
                  </a:lnTo>
                  <a:lnTo>
                    <a:pt x="65" y="767"/>
                  </a:lnTo>
                  <a:lnTo>
                    <a:pt x="60" y="764"/>
                  </a:lnTo>
                  <a:lnTo>
                    <a:pt x="55" y="763"/>
                  </a:lnTo>
                  <a:lnTo>
                    <a:pt x="46" y="761"/>
                  </a:lnTo>
                  <a:lnTo>
                    <a:pt x="40" y="759"/>
                  </a:lnTo>
                  <a:lnTo>
                    <a:pt x="34" y="755"/>
                  </a:lnTo>
                  <a:lnTo>
                    <a:pt x="30" y="752"/>
                  </a:lnTo>
                  <a:lnTo>
                    <a:pt x="29" y="747"/>
                  </a:lnTo>
                  <a:lnTo>
                    <a:pt x="33" y="743"/>
                  </a:lnTo>
                  <a:lnTo>
                    <a:pt x="42" y="739"/>
                  </a:lnTo>
                  <a:lnTo>
                    <a:pt x="53" y="737"/>
                  </a:lnTo>
                  <a:lnTo>
                    <a:pt x="67" y="734"/>
                  </a:lnTo>
                  <a:lnTo>
                    <a:pt x="80" y="733"/>
                  </a:lnTo>
                  <a:lnTo>
                    <a:pt x="91" y="732"/>
                  </a:lnTo>
                  <a:lnTo>
                    <a:pt x="99" y="731"/>
                  </a:lnTo>
                  <a:lnTo>
                    <a:pt x="103" y="730"/>
                  </a:lnTo>
                  <a:lnTo>
                    <a:pt x="99" y="728"/>
                  </a:lnTo>
                  <a:lnTo>
                    <a:pt x="91" y="726"/>
                  </a:lnTo>
                  <a:lnTo>
                    <a:pt x="80" y="724"/>
                  </a:lnTo>
                  <a:lnTo>
                    <a:pt x="66" y="721"/>
                  </a:lnTo>
                  <a:lnTo>
                    <a:pt x="52" y="718"/>
                  </a:lnTo>
                  <a:lnTo>
                    <a:pt x="41" y="715"/>
                  </a:lnTo>
                  <a:lnTo>
                    <a:pt x="33" y="710"/>
                  </a:lnTo>
                  <a:lnTo>
                    <a:pt x="30" y="706"/>
                  </a:lnTo>
                  <a:lnTo>
                    <a:pt x="33" y="701"/>
                  </a:lnTo>
                  <a:lnTo>
                    <a:pt x="40" y="696"/>
                  </a:lnTo>
                  <a:lnTo>
                    <a:pt x="50" y="693"/>
                  </a:lnTo>
                  <a:lnTo>
                    <a:pt x="60" y="690"/>
                  </a:lnTo>
                  <a:lnTo>
                    <a:pt x="71" y="687"/>
                  </a:lnTo>
                  <a:lnTo>
                    <a:pt x="80" y="686"/>
                  </a:lnTo>
                  <a:lnTo>
                    <a:pt x="87" y="685"/>
                  </a:lnTo>
                  <a:lnTo>
                    <a:pt x="89" y="684"/>
                  </a:lnTo>
                  <a:lnTo>
                    <a:pt x="86" y="683"/>
                  </a:lnTo>
                  <a:lnTo>
                    <a:pt x="78" y="680"/>
                  </a:lnTo>
                  <a:lnTo>
                    <a:pt x="67" y="679"/>
                  </a:lnTo>
                  <a:lnTo>
                    <a:pt x="55" y="677"/>
                  </a:lnTo>
                  <a:lnTo>
                    <a:pt x="42" y="673"/>
                  </a:lnTo>
                  <a:lnTo>
                    <a:pt x="30" y="670"/>
                  </a:lnTo>
                  <a:lnTo>
                    <a:pt x="22" y="665"/>
                  </a:lnTo>
                  <a:lnTo>
                    <a:pt x="20" y="660"/>
                  </a:lnTo>
                  <a:lnTo>
                    <a:pt x="25" y="654"/>
                  </a:lnTo>
                  <a:lnTo>
                    <a:pt x="35" y="649"/>
                  </a:lnTo>
                  <a:lnTo>
                    <a:pt x="51" y="647"/>
                  </a:lnTo>
                  <a:lnTo>
                    <a:pt x="68" y="645"/>
                  </a:lnTo>
                  <a:lnTo>
                    <a:pt x="86" y="642"/>
                  </a:lnTo>
                  <a:lnTo>
                    <a:pt x="102" y="641"/>
                  </a:lnTo>
                  <a:lnTo>
                    <a:pt x="112" y="639"/>
                  </a:lnTo>
                  <a:lnTo>
                    <a:pt x="117" y="636"/>
                  </a:lnTo>
                  <a:lnTo>
                    <a:pt x="113" y="634"/>
                  </a:lnTo>
                  <a:lnTo>
                    <a:pt x="103" y="632"/>
                  </a:lnTo>
                  <a:lnTo>
                    <a:pt x="89" y="630"/>
                  </a:lnTo>
                  <a:lnTo>
                    <a:pt x="73" y="626"/>
                  </a:lnTo>
                  <a:lnTo>
                    <a:pt x="56" y="622"/>
                  </a:lnTo>
                  <a:lnTo>
                    <a:pt x="41" y="616"/>
                  </a:lnTo>
                  <a:lnTo>
                    <a:pt x="30" y="608"/>
                  </a:lnTo>
                  <a:lnTo>
                    <a:pt x="26" y="596"/>
                  </a:lnTo>
                  <a:lnTo>
                    <a:pt x="28" y="590"/>
                  </a:lnTo>
                  <a:lnTo>
                    <a:pt x="34" y="586"/>
                  </a:lnTo>
                  <a:lnTo>
                    <a:pt x="43" y="582"/>
                  </a:lnTo>
                  <a:lnTo>
                    <a:pt x="53" y="580"/>
                  </a:lnTo>
                  <a:lnTo>
                    <a:pt x="64" y="578"/>
                  </a:lnTo>
                  <a:lnTo>
                    <a:pt x="73" y="577"/>
                  </a:lnTo>
                  <a:lnTo>
                    <a:pt x="80" y="575"/>
                  </a:lnTo>
                  <a:lnTo>
                    <a:pt x="82" y="574"/>
                  </a:lnTo>
                  <a:lnTo>
                    <a:pt x="80" y="573"/>
                  </a:lnTo>
                  <a:lnTo>
                    <a:pt x="75" y="572"/>
                  </a:lnTo>
                  <a:lnTo>
                    <a:pt x="68" y="570"/>
                  </a:lnTo>
                  <a:lnTo>
                    <a:pt x="60" y="567"/>
                  </a:lnTo>
                  <a:lnTo>
                    <a:pt x="51" y="564"/>
                  </a:lnTo>
                  <a:lnTo>
                    <a:pt x="44" y="560"/>
                  </a:lnTo>
                  <a:lnTo>
                    <a:pt x="38" y="555"/>
                  </a:lnTo>
                  <a:lnTo>
                    <a:pt x="35" y="548"/>
                  </a:lnTo>
                  <a:lnTo>
                    <a:pt x="37" y="543"/>
                  </a:lnTo>
                  <a:lnTo>
                    <a:pt x="44" y="540"/>
                  </a:lnTo>
                  <a:lnTo>
                    <a:pt x="55" y="537"/>
                  </a:lnTo>
                  <a:lnTo>
                    <a:pt x="66" y="535"/>
                  </a:lnTo>
                  <a:lnTo>
                    <a:pt x="78" y="534"/>
                  </a:lnTo>
                  <a:lnTo>
                    <a:pt x="88" y="532"/>
                  </a:lnTo>
                  <a:lnTo>
                    <a:pt x="96" y="529"/>
                  </a:lnTo>
                  <a:lnTo>
                    <a:pt x="98" y="527"/>
                  </a:lnTo>
                  <a:lnTo>
                    <a:pt x="95" y="525"/>
                  </a:lnTo>
                  <a:lnTo>
                    <a:pt x="87" y="522"/>
                  </a:lnTo>
                  <a:lnTo>
                    <a:pt x="75" y="520"/>
                  </a:lnTo>
                  <a:lnTo>
                    <a:pt x="61" y="518"/>
                  </a:lnTo>
                  <a:lnTo>
                    <a:pt x="48" y="514"/>
                  </a:lnTo>
                  <a:lnTo>
                    <a:pt x="36" y="510"/>
                  </a:lnTo>
                  <a:lnTo>
                    <a:pt x="27" y="503"/>
                  </a:lnTo>
                  <a:lnTo>
                    <a:pt x="23" y="495"/>
                  </a:lnTo>
                  <a:lnTo>
                    <a:pt x="25" y="490"/>
                  </a:lnTo>
                  <a:lnTo>
                    <a:pt x="30" y="487"/>
                  </a:lnTo>
                  <a:lnTo>
                    <a:pt x="38" y="483"/>
                  </a:lnTo>
                  <a:lnTo>
                    <a:pt x="48" y="482"/>
                  </a:lnTo>
                  <a:lnTo>
                    <a:pt x="57" y="480"/>
                  </a:lnTo>
                  <a:lnTo>
                    <a:pt x="65" y="479"/>
                  </a:lnTo>
                  <a:lnTo>
                    <a:pt x="71" y="477"/>
                  </a:lnTo>
                  <a:lnTo>
                    <a:pt x="73" y="476"/>
                  </a:lnTo>
                  <a:lnTo>
                    <a:pt x="71" y="475"/>
                  </a:lnTo>
                  <a:lnTo>
                    <a:pt x="63" y="473"/>
                  </a:lnTo>
                  <a:lnTo>
                    <a:pt x="52" y="470"/>
                  </a:lnTo>
                  <a:lnTo>
                    <a:pt x="41" y="467"/>
                  </a:lnTo>
                  <a:lnTo>
                    <a:pt x="29" y="464"/>
                  </a:lnTo>
                  <a:lnTo>
                    <a:pt x="19" y="460"/>
                  </a:lnTo>
                  <a:lnTo>
                    <a:pt x="11" y="455"/>
                  </a:lnTo>
                  <a:lnTo>
                    <a:pt x="8" y="451"/>
                  </a:lnTo>
                  <a:lnTo>
                    <a:pt x="12" y="446"/>
                  </a:lnTo>
                  <a:lnTo>
                    <a:pt x="21" y="442"/>
                  </a:lnTo>
                  <a:lnTo>
                    <a:pt x="35" y="438"/>
                  </a:lnTo>
                  <a:lnTo>
                    <a:pt x="51" y="436"/>
                  </a:lnTo>
                  <a:lnTo>
                    <a:pt x="66" y="434"/>
                  </a:lnTo>
                  <a:lnTo>
                    <a:pt x="80" y="431"/>
                  </a:lnTo>
                  <a:lnTo>
                    <a:pt x="89" y="429"/>
                  </a:lnTo>
                  <a:lnTo>
                    <a:pt x="93" y="428"/>
                  </a:lnTo>
                  <a:lnTo>
                    <a:pt x="89" y="426"/>
                  </a:lnTo>
                  <a:lnTo>
                    <a:pt x="81" y="423"/>
                  </a:lnTo>
                  <a:lnTo>
                    <a:pt x="68" y="421"/>
                  </a:lnTo>
                  <a:lnTo>
                    <a:pt x="55" y="417"/>
                  </a:lnTo>
                  <a:lnTo>
                    <a:pt x="40" y="414"/>
                  </a:lnTo>
                  <a:lnTo>
                    <a:pt x="27" y="408"/>
                  </a:lnTo>
                  <a:lnTo>
                    <a:pt x="16" y="401"/>
                  </a:lnTo>
                  <a:lnTo>
                    <a:pt x="12" y="393"/>
                  </a:lnTo>
                  <a:lnTo>
                    <a:pt x="13" y="389"/>
                  </a:lnTo>
                  <a:lnTo>
                    <a:pt x="20" y="385"/>
                  </a:lnTo>
                  <a:lnTo>
                    <a:pt x="29" y="383"/>
                  </a:lnTo>
                  <a:lnTo>
                    <a:pt x="41" y="382"/>
                  </a:lnTo>
                  <a:lnTo>
                    <a:pt x="52" y="382"/>
                  </a:lnTo>
                  <a:lnTo>
                    <a:pt x="63" y="382"/>
                  </a:lnTo>
                  <a:lnTo>
                    <a:pt x="71" y="381"/>
                  </a:lnTo>
                  <a:lnTo>
                    <a:pt x="73" y="379"/>
                  </a:lnTo>
                  <a:lnTo>
                    <a:pt x="71" y="378"/>
                  </a:lnTo>
                  <a:lnTo>
                    <a:pt x="64" y="376"/>
                  </a:lnTo>
                  <a:lnTo>
                    <a:pt x="55" y="375"/>
                  </a:lnTo>
                  <a:lnTo>
                    <a:pt x="43" y="372"/>
                  </a:lnTo>
                  <a:lnTo>
                    <a:pt x="31" y="369"/>
                  </a:lnTo>
                  <a:lnTo>
                    <a:pt x="22" y="366"/>
                  </a:lnTo>
                  <a:lnTo>
                    <a:pt x="15" y="361"/>
                  </a:lnTo>
                  <a:lnTo>
                    <a:pt x="13" y="355"/>
                  </a:lnTo>
                  <a:lnTo>
                    <a:pt x="18" y="349"/>
                  </a:lnTo>
                  <a:lnTo>
                    <a:pt x="30" y="344"/>
                  </a:lnTo>
                  <a:lnTo>
                    <a:pt x="49" y="340"/>
                  </a:lnTo>
                  <a:lnTo>
                    <a:pt x="71" y="337"/>
                  </a:lnTo>
                  <a:lnTo>
                    <a:pt x="91" y="334"/>
                  </a:lnTo>
                  <a:lnTo>
                    <a:pt x="110" y="333"/>
                  </a:lnTo>
                  <a:lnTo>
                    <a:pt x="122" y="331"/>
                  </a:lnTo>
                  <a:lnTo>
                    <a:pt x="127" y="330"/>
                  </a:lnTo>
                  <a:lnTo>
                    <a:pt x="122" y="329"/>
                  </a:lnTo>
                  <a:lnTo>
                    <a:pt x="112" y="326"/>
                  </a:lnTo>
                  <a:lnTo>
                    <a:pt x="96" y="324"/>
                  </a:lnTo>
                  <a:lnTo>
                    <a:pt x="78" y="322"/>
                  </a:lnTo>
                  <a:lnTo>
                    <a:pt x="59" y="318"/>
                  </a:lnTo>
                  <a:lnTo>
                    <a:pt x="43" y="314"/>
                  </a:lnTo>
                  <a:lnTo>
                    <a:pt x="31" y="308"/>
                  </a:lnTo>
                  <a:lnTo>
                    <a:pt x="27" y="301"/>
                  </a:lnTo>
                  <a:lnTo>
                    <a:pt x="29" y="296"/>
                  </a:lnTo>
                  <a:lnTo>
                    <a:pt x="34" y="293"/>
                  </a:lnTo>
                  <a:lnTo>
                    <a:pt x="42" y="291"/>
                  </a:lnTo>
                  <a:lnTo>
                    <a:pt x="51" y="288"/>
                  </a:lnTo>
                  <a:lnTo>
                    <a:pt x="59" y="287"/>
                  </a:lnTo>
                  <a:lnTo>
                    <a:pt x="67" y="286"/>
                  </a:lnTo>
                  <a:lnTo>
                    <a:pt x="73" y="285"/>
                  </a:lnTo>
                  <a:lnTo>
                    <a:pt x="75" y="284"/>
                  </a:lnTo>
                  <a:lnTo>
                    <a:pt x="73" y="281"/>
                  </a:lnTo>
                  <a:lnTo>
                    <a:pt x="66" y="279"/>
                  </a:lnTo>
                  <a:lnTo>
                    <a:pt x="56" y="278"/>
                  </a:lnTo>
                  <a:lnTo>
                    <a:pt x="44" y="277"/>
                  </a:lnTo>
                  <a:lnTo>
                    <a:pt x="33" y="274"/>
                  </a:lnTo>
                  <a:lnTo>
                    <a:pt x="21" y="272"/>
                  </a:lnTo>
                  <a:lnTo>
                    <a:pt x="13" y="268"/>
                  </a:lnTo>
                  <a:lnTo>
                    <a:pt x="8" y="261"/>
                  </a:lnTo>
                  <a:lnTo>
                    <a:pt x="12" y="257"/>
                  </a:lnTo>
                  <a:lnTo>
                    <a:pt x="22" y="256"/>
                  </a:lnTo>
                  <a:lnTo>
                    <a:pt x="38" y="254"/>
                  </a:lnTo>
                  <a:lnTo>
                    <a:pt x="56" y="253"/>
                  </a:lnTo>
                  <a:lnTo>
                    <a:pt x="74" y="253"/>
                  </a:lnTo>
                  <a:lnTo>
                    <a:pt x="90" y="250"/>
                  </a:lnTo>
                  <a:lnTo>
                    <a:pt x="102" y="249"/>
                  </a:lnTo>
                  <a:lnTo>
                    <a:pt x="106" y="246"/>
                  </a:lnTo>
                  <a:lnTo>
                    <a:pt x="102" y="240"/>
                  </a:lnTo>
                  <a:lnTo>
                    <a:pt x="90" y="236"/>
                  </a:lnTo>
                  <a:lnTo>
                    <a:pt x="74" y="233"/>
                  </a:lnTo>
                  <a:lnTo>
                    <a:pt x="56" y="231"/>
                  </a:lnTo>
                  <a:lnTo>
                    <a:pt x="37" y="228"/>
                  </a:lnTo>
                  <a:lnTo>
                    <a:pt x="21" y="224"/>
                  </a:lnTo>
                  <a:lnTo>
                    <a:pt x="10" y="218"/>
                  </a:lnTo>
                  <a:lnTo>
                    <a:pt x="5" y="209"/>
                  </a:lnTo>
                  <a:lnTo>
                    <a:pt x="7" y="204"/>
                  </a:lnTo>
                  <a:lnTo>
                    <a:pt x="14" y="202"/>
                  </a:lnTo>
                  <a:lnTo>
                    <a:pt x="23" y="200"/>
                  </a:lnTo>
                  <a:lnTo>
                    <a:pt x="35" y="200"/>
                  </a:lnTo>
                  <a:lnTo>
                    <a:pt x="46" y="198"/>
                  </a:lnTo>
                  <a:lnTo>
                    <a:pt x="56" y="198"/>
                  </a:lnTo>
                  <a:lnTo>
                    <a:pt x="63" y="196"/>
                  </a:lnTo>
                  <a:lnTo>
                    <a:pt x="66" y="194"/>
                  </a:lnTo>
                  <a:lnTo>
                    <a:pt x="64" y="190"/>
                  </a:lnTo>
                  <a:lnTo>
                    <a:pt x="57" y="188"/>
                  </a:lnTo>
                  <a:lnTo>
                    <a:pt x="45" y="186"/>
                  </a:lnTo>
                  <a:lnTo>
                    <a:pt x="34" y="182"/>
                  </a:lnTo>
                  <a:lnTo>
                    <a:pt x="21" y="179"/>
                  </a:lnTo>
                  <a:lnTo>
                    <a:pt x="11" y="174"/>
                  </a:lnTo>
                  <a:lnTo>
                    <a:pt x="3" y="168"/>
                  </a:lnTo>
                  <a:lnTo>
                    <a:pt x="0" y="160"/>
                  </a:lnTo>
                  <a:lnTo>
                    <a:pt x="4" y="153"/>
                  </a:lnTo>
                  <a:lnTo>
                    <a:pt x="14" y="148"/>
                  </a:lnTo>
                  <a:lnTo>
                    <a:pt x="29" y="144"/>
                  </a:lnTo>
                  <a:lnTo>
                    <a:pt x="46" y="142"/>
                  </a:lnTo>
                  <a:lnTo>
                    <a:pt x="63" y="140"/>
                  </a:lnTo>
                  <a:lnTo>
                    <a:pt x="78" y="138"/>
                  </a:lnTo>
                  <a:lnTo>
                    <a:pt x="88" y="137"/>
                  </a:lnTo>
                  <a:lnTo>
                    <a:pt x="91" y="136"/>
                  </a:lnTo>
                  <a:lnTo>
                    <a:pt x="89" y="135"/>
                  </a:lnTo>
                  <a:lnTo>
                    <a:pt x="82" y="133"/>
                  </a:lnTo>
                  <a:lnTo>
                    <a:pt x="73" y="132"/>
                  </a:lnTo>
                  <a:lnTo>
                    <a:pt x="61" y="128"/>
                  </a:lnTo>
                  <a:lnTo>
                    <a:pt x="50" y="125"/>
                  </a:lnTo>
                  <a:lnTo>
                    <a:pt x="38" y="120"/>
                  </a:lnTo>
                  <a:lnTo>
                    <a:pt x="30" y="112"/>
                  </a:lnTo>
                  <a:lnTo>
                    <a:pt x="26" y="103"/>
                  </a:lnTo>
                  <a:lnTo>
                    <a:pt x="27" y="97"/>
                  </a:lnTo>
                  <a:lnTo>
                    <a:pt x="33" y="93"/>
                  </a:lnTo>
                  <a:lnTo>
                    <a:pt x="41" y="91"/>
                  </a:lnTo>
                  <a:lnTo>
                    <a:pt x="50" y="89"/>
                  </a:lnTo>
                  <a:lnTo>
                    <a:pt x="60" y="88"/>
                  </a:lnTo>
                  <a:lnTo>
                    <a:pt x="69" y="87"/>
                  </a:lnTo>
                  <a:lnTo>
                    <a:pt x="75" y="84"/>
                  </a:lnTo>
                  <a:lnTo>
                    <a:pt x="79" y="82"/>
                  </a:lnTo>
                  <a:lnTo>
                    <a:pt x="75" y="78"/>
                  </a:lnTo>
                  <a:lnTo>
                    <a:pt x="65" y="74"/>
                  </a:lnTo>
                  <a:lnTo>
                    <a:pt x="51" y="69"/>
                  </a:lnTo>
                  <a:lnTo>
                    <a:pt x="35" y="62"/>
                  </a:lnTo>
                  <a:lnTo>
                    <a:pt x="20" y="55"/>
                  </a:lnTo>
                  <a:lnTo>
                    <a:pt x="7" y="46"/>
                  </a:lnTo>
                  <a:lnTo>
                    <a:pt x="1" y="36"/>
                  </a:lnTo>
                  <a:lnTo>
                    <a:pt x="3" y="23"/>
                  </a:lnTo>
                  <a:lnTo>
                    <a:pt x="8" y="20"/>
                  </a:lnTo>
                  <a:lnTo>
                    <a:pt x="16" y="22"/>
                  </a:lnTo>
                  <a:lnTo>
                    <a:pt x="28" y="27"/>
                  </a:lnTo>
                  <a:lnTo>
                    <a:pt x="40" y="34"/>
                  </a:lnTo>
                  <a:lnTo>
                    <a:pt x="52" y="40"/>
                  </a:lnTo>
                  <a:lnTo>
                    <a:pt x="63" y="47"/>
                  </a:lnTo>
                  <a:lnTo>
                    <a:pt x="71" y="53"/>
                  </a:lnTo>
                  <a:lnTo>
                    <a:pt x="75" y="54"/>
                  </a:lnTo>
                  <a:lnTo>
                    <a:pt x="74" y="49"/>
                  </a:lnTo>
                  <a:lnTo>
                    <a:pt x="68" y="35"/>
                  </a:lnTo>
                  <a:lnTo>
                    <a:pt x="64" y="22"/>
                  </a:lnTo>
                  <a:lnTo>
                    <a:pt x="68" y="15"/>
                  </a:lnTo>
                  <a:lnTo>
                    <a:pt x="83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44"/>
                  </a:lnTo>
                  <a:lnTo>
                    <a:pt x="103" y="40"/>
                  </a:lnTo>
                  <a:lnTo>
                    <a:pt x="110" y="30"/>
                  </a:lnTo>
                  <a:lnTo>
                    <a:pt x="118" y="21"/>
                  </a:lnTo>
                  <a:lnTo>
                    <a:pt x="12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7" name="Google Shape;297;p45"/>
            <p:cNvSpPr/>
            <p:nvPr/>
          </p:nvSpPr>
          <p:spPr>
            <a:xfrm>
              <a:off x="3895" y="1433"/>
              <a:ext cx="355" cy="321"/>
            </a:xfrm>
            <a:custGeom>
              <a:rect b="b" l="l" r="r" t="t"/>
              <a:pathLst>
                <a:path extrusionOk="0" h="641" w="710">
                  <a:moveTo>
                    <a:pt x="344" y="506"/>
                  </a:moveTo>
                  <a:lnTo>
                    <a:pt x="377" y="502"/>
                  </a:lnTo>
                  <a:lnTo>
                    <a:pt x="407" y="493"/>
                  </a:lnTo>
                  <a:lnTo>
                    <a:pt x="433" y="477"/>
                  </a:lnTo>
                  <a:lnTo>
                    <a:pt x="456" y="456"/>
                  </a:lnTo>
                  <a:lnTo>
                    <a:pt x="474" y="429"/>
                  </a:lnTo>
                  <a:lnTo>
                    <a:pt x="488" y="394"/>
                  </a:lnTo>
                  <a:lnTo>
                    <a:pt x="496" y="355"/>
                  </a:lnTo>
                  <a:lnTo>
                    <a:pt x="499" y="310"/>
                  </a:lnTo>
                  <a:lnTo>
                    <a:pt x="497" y="271"/>
                  </a:lnTo>
                  <a:lnTo>
                    <a:pt x="490" y="236"/>
                  </a:lnTo>
                  <a:lnTo>
                    <a:pt x="480" y="205"/>
                  </a:lnTo>
                  <a:lnTo>
                    <a:pt x="463" y="180"/>
                  </a:lnTo>
                  <a:lnTo>
                    <a:pt x="445" y="160"/>
                  </a:lnTo>
                  <a:lnTo>
                    <a:pt x="422" y="145"/>
                  </a:lnTo>
                  <a:lnTo>
                    <a:pt x="395" y="137"/>
                  </a:lnTo>
                  <a:lnTo>
                    <a:pt x="365" y="133"/>
                  </a:lnTo>
                  <a:lnTo>
                    <a:pt x="331" y="138"/>
                  </a:lnTo>
                  <a:lnTo>
                    <a:pt x="300" y="150"/>
                  </a:lnTo>
                  <a:lnTo>
                    <a:pt x="273" y="168"/>
                  </a:lnTo>
                  <a:lnTo>
                    <a:pt x="251" y="193"/>
                  </a:lnTo>
                  <a:lnTo>
                    <a:pt x="234" y="223"/>
                  </a:lnTo>
                  <a:lnTo>
                    <a:pt x="221" y="257"/>
                  </a:lnTo>
                  <a:lnTo>
                    <a:pt x="213" y="294"/>
                  </a:lnTo>
                  <a:lnTo>
                    <a:pt x="211" y="333"/>
                  </a:lnTo>
                  <a:lnTo>
                    <a:pt x="213" y="373"/>
                  </a:lnTo>
                  <a:lnTo>
                    <a:pt x="221" y="408"/>
                  </a:lnTo>
                  <a:lnTo>
                    <a:pt x="234" y="438"/>
                  </a:lnTo>
                  <a:lnTo>
                    <a:pt x="250" y="462"/>
                  </a:lnTo>
                  <a:lnTo>
                    <a:pt x="270" y="482"/>
                  </a:lnTo>
                  <a:lnTo>
                    <a:pt x="293" y="494"/>
                  </a:lnTo>
                  <a:lnTo>
                    <a:pt x="317" y="504"/>
                  </a:lnTo>
                  <a:lnTo>
                    <a:pt x="344" y="506"/>
                  </a:lnTo>
                  <a:lnTo>
                    <a:pt x="334" y="641"/>
                  </a:lnTo>
                  <a:lnTo>
                    <a:pt x="293" y="638"/>
                  </a:lnTo>
                  <a:lnTo>
                    <a:pt x="254" y="634"/>
                  </a:lnTo>
                  <a:lnTo>
                    <a:pt x="218" y="625"/>
                  </a:lnTo>
                  <a:lnTo>
                    <a:pt x="185" y="613"/>
                  </a:lnTo>
                  <a:lnTo>
                    <a:pt x="155" y="599"/>
                  </a:lnTo>
                  <a:lnTo>
                    <a:pt x="127" y="583"/>
                  </a:lnTo>
                  <a:lnTo>
                    <a:pt x="103" y="565"/>
                  </a:lnTo>
                  <a:lnTo>
                    <a:pt x="81" y="544"/>
                  </a:lnTo>
                  <a:lnTo>
                    <a:pt x="61" y="522"/>
                  </a:lnTo>
                  <a:lnTo>
                    <a:pt x="45" y="499"/>
                  </a:lnTo>
                  <a:lnTo>
                    <a:pt x="31" y="475"/>
                  </a:lnTo>
                  <a:lnTo>
                    <a:pt x="20" y="449"/>
                  </a:lnTo>
                  <a:lnTo>
                    <a:pt x="12" y="424"/>
                  </a:lnTo>
                  <a:lnTo>
                    <a:pt x="5" y="397"/>
                  </a:lnTo>
                  <a:lnTo>
                    <a:pt x="1" y="371"/>
                  </a:lnTo>
                  <a:lnTo>
                    <a:pt x="0" y="346"/>
                  </a:lnTo>
                  <a:lnTo>
                    <a:pt x="1" y="314"/>
                  </a:lnTo>
                  <a:lnTo>
                    <a:pt x="6" y="282"/>
                  </a:lnTo>
                  <a:lnTo>
                    <a:pt x="13" y="251"/>
                  </a:lnTo>
                  <a:lnTo>
                    <a:pt x="23" y="221"/>
                  </a:lnTo>
                  <a:lnTo>
                    <a:pt x="36" y="191"/>
                  </a:lnTo>
                  <a:lnTo>
                    <a:pt x="52" y="162"/>
                  </a:lnTo>
                  <a:lnTo>
                    <a:pt x="70" y="136"/>
                  </a:lnTo>
                  <a:lnTo>
                    <a:pt x="92" y="110"/>
                  </a:lnTo>
                  <a:lnTo>
                    <a:pt x="118" y="86"/>
                  </a:lnTo>
                  <a:lnTo>
                    <a:pt x="145" y="65"/>
                  </a:lnTo>
                  <a:lnTo>
                    <a:pt x="175" y="46"/>
                  </a:lnTo>
                  <a:lnTo>
                    <a:pt x="210" y="30"/>
                  </a:lnTo>
                  <a:lnTo>
                    <a:pt x="247" y="17"/>
                  </a:lnTo>
                  <a:lnTo>
                    <a:pt x="287" y="8"/>
                  </a:lnTo>
                  <a:lnTo>
                    <a:pt x="330" y="2"/>
                  </a:lnTo>
                  <a:lnTo>
                    <a:pt x="376" y="0"/>
                  </a:lnTo>
                  <a:lnTo>
                    <a:pt x="414" y="1"/>
                  </a:lnTo>
                  <a:lnTo>
                    <a:pt x="450" y="5"/>
                  </a:lnTo>
                  <a:lnTo>
                    <a:pt x="483" y="11"/>
                  </a:lnTo>
                  <a:lnTo>
                    <a:pt x="515" y="20"/>
                  </a:lnTo>
                  <a:lnTo>
                    <a:pt x="545" y="32"/>
                  </a:lnTo>
                  <a:lnTo>
                    <a:pt x="572" y="46"/>
                  </a:lnTo>
                  <a:lnTo>
                    <a:pt x="597" y="62"/>
                  </a:lnTo>
                  <a:lnTo>
                    <a:pt x="620" y="80"/>
                  </a:lnTo>
                  <a:lnTo>
                    <a:pt x="641" y="101"/>
                  </a:lnTo>
                  <a:lnTo>
                    <a:pt x="658" y="124"/>
                  </a:lnTo>
                  <a:lnTo>
                    <a:pt x="674" y="150"/>
                  </a:lnTo>
                  <a:lnTo>
                    <a:pt x="687" y="176"/>
                  </a:lnTo>
                  <a:lnTo>
                    <a:pt x="697" y="205"/>
                  </a:lnTo>
                  <a:lnTo>
                    <a:pt x="704" y="236"/>
                  </a:lnTo>
                  <a:lnTo>
                    <a:pt x="709" y="269"/>
                  </a:lnTo>
                  <a:lnTo>
                    <a:pt x="710" y="304"/>
                  </a:lnTo>
                  <a:lnTo>
                    <a:pt x="709" y="329"/>
                  </a:lnTo>
                  <a:lnTo>
                    <a:pt x="705" y="356"/>
                  </a:lnTo>
                  <a:lnTo>
                    <a:pt x="700" y="384"/>
                  </a:lnTo>
                  <a:lnTo>
                    <a:pt x="692" y="411"/>
                  </a:lnTo>
                  <a:lnTo>
                    <a:pt x="681" y="439"/>
                  </a:lnTo>
                  <a:lnTo>
                    <a:pt x="667" y="468"/>
                  </a:lnTo>
                  <a:lnTo>
                    <a:pt x="650" y="494"/>
                  </a:lnTo>
                  <a:lnTo>
                    <a:pt x="630" y="521"/>
                  </a:lnTo>
                  <a:lnTo>
                    <a:pt x="606" y="545"/>
                  </a:lnTo>
                  <a:lnTo>
                    <a:pt x="580" y="568"/>
                  </a:lnTo>
                  <a:lnTo>
                    <a:pt x="549" y="589"/>
                  </a:lnTo>
                  <a:lnTo>
                    <a:pt x="514" y="606"/>
                  </a:lnTo>
                  <a:lnTo>
                    <a:pt x="476" y="621"/>
                  </a:lnTo>
                  <a:lnTo>
                    <a:pt x="433" y="631"/>
                  </a:lnTo>
                  <a:lnTo>
                    <a:pt x="386" y="638"/>
                  </a:lnTo>
                  <a:lnTo>
                    <a:pt x="334" y="641"/>
                  </a:lnTo>
                  <a:lnTo>
                    <a:pt x="344" y="50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8" name="Google Shape;298;p45"/>
          <p:cNvSpPr txBox="1"/>
          <p:nvPr/>
        </p:nvSpPr>
        <p:spPr>
          <a:xfrm>
            <a:off x="333525" y="4466025"/>
            <a:ext cx="8348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How accurate are you? 30 seconds…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/>
          <p:nvPr/>
        </p:nvSpPr>
        <p:spPr>
          <a:xfrm>
            <a:off x="654425" y="62860"/>
            <a:ext cx="3498600" cy="5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Dollar Bill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Dice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Tricycle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Four-leaf Clover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Hand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Six-Pack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Seven-Up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Octopus</a:t>
            </a:r>
            <a:endParaRPr i="0" sz="3600" u="none" cap="none" strike="noStrike">
              <a:solidFill>
                <a:srgbClr val="000000"/>
              </a:solidFill>
            </a:endParaRPr>
          </a:p>
        </p:txBody>
      </p:sp>
      <p:sp>
        <p:nvSpPr>
          <p:cNvPr id="304" name="Google Shape;304;p46"/>
          <p:cNvSpPr txBox="1"/>
          <p:nvPr/>
        </p:nvSpPr>
        <p:spPr>
          <a:xfrm>
            <a:off x="5257800" y="370660"/>
            <a:ext cx="3339000" cy="4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Cat Lives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Bowling Pins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Football Team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Dozen Eggs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Unlucky Friday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Valentine’s Day</a:t>
            </a:r>
            <a:endParaRPr i="0" sz="3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" sz="3600" u="none" cap="none" strike="noStrike">
                <a:solidFill>
                  <a:schemeClr val="dk1"/>
                </a:solidFill>
              </a:rPr>
              <a:t>Quarter Hour</a:t>
            </a:r>
            <a:endParaRPr i="0" sz="36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/>
        </p:nvSpPr>
        <p:spPr>
          <a:xfrm>
            <a:off x="460350" y="932825"/>
            <a:ext cx="8223300" cy="2470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What are we focusing on?</a:t>
            </a:r>
            <a:endParaRPr sz="3500">
              <a:solidFill>
                <a:schemeClr val="dk1"/>
              </a:solidFill>
            </a:endParaRPr>
          </a:p>
          <a:p>
            <a:pPr indent="-4508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" sz="3500">
                <a:solidFill>
                  <a:schemeClr val="dk1"/>
                </a:solidFill>
              </a:rPr>
              <a:t>What are the patterns?</a:t>
            </a:r>
            <a:endParaRPr sz="3500">
              <a:solidFill>
                <a:schemeClr val="dk1"/>
              </a:solidFill>
            </a:endParaRPr>
          </a:p>
          <a:p>
            <a:pPr indent="-4508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" sz="3500">
                <a:solidFill>
                  <a:schemeClr val="dk1"/>
                </a:solidFill>
              </a:rPr>
              <a:t>How is the information organized?</a:t>
            </a:r>
            <a:endParaRPr sz="3500">
              <a:solidFill>
                <a:schemeClr val="dk1"/>
              </a:solidFill>
            </a:endParaRPr>
          </a:p>
          <a:p>
            <a:pPr indent="-4508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" sz="3500">
                <a:solidFill>
                  <a:schemeClr val="dk1"/>
                </a:solidFill>
              </a:rPr>
              <a:t>What’s the level of difficulty?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310" name="Google Shape;310;p47"/>
          <p:cNvSpPr txBox="1"/>
          <p:nvPr/>
        </p:nvSpPr>
        <p:spPr>
          <a:xfrm>
            <a:off x="333525" y="4528575"/>
            <a:ext cx="8348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How many words can you remember? 30 seconds…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8"/>
          <p:cNvSpPr txBox="1"/>
          <p:nvPr/>
        </p:nvSpPr>
        <p:spPr>
          <a:xfrm>
            <a:off x="67725" y="4606725"/>
            <a:ext cx="30000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18. </a:t>
            </a:r>
            <a:r>
              <a:rPr lang="en" sz="800">
                <a:solidFill>
                  <a:schemeClr val="dk1"/>
                </a:solidFill>
              </a:rPr>
              <a:t>Bloom's</a:t>
            </a:r>
            <a:r>
              <a:rPr lang="en" sz="800">
                <a:solidFill>
                  <a:schemeClr val="dk1"/>
                </a:solidFill>
              </a:rPr>
              <a:t> taxonomy. From </a:t>
            </a:r>
            <a:r>
              <a:rPr lang="en" sz="800">
                <a:solidFill>
                  <a:schemeClr val="dk1"/>
                </a:solidFill>
              </a:rPr>
              <a:t>https://cft.vanderbilt.edu/guides-sub-pages/blooms-taxonomy/</a:t>
            </a: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325" y="41688"/>
            <a:ext cx="6145351" cy="5060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9"/>
          <p:cNvSpPr txBox="1"/>
          <p:nvPr/>
        </p:nvSpPr>
        <p:spPr>
          <a:xfrm>
            <a:off x="1499325" y="41700"/>
            <a:ext cx="37521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19. Goldilocks questions at Bloom’s levels.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/>
          <p:nvPr/>
        </p:nvSpPr>
        <p:spPr>
          <a:xfrm>
            <a:off x="2147025" y="198025"/>
            <a:ext cx="52218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Using This Strategy</a:t>
            </a:r>
            <a:endParaRPr sz="4500">
              <a:solidFill>
                <a:schemeClr val="dk1"/>
              </a:solidFill>
            </a:endParaRPr>
          </a:p>
        </p:txBody>
      </p:sp>
      <p:graphicFrame>
        <p:nvGraphicFramePr>
          <p:cNvPr id="329" name="Google Shape;329;p50"/>
          <p:cNvGraphicFramePr/>
          <p:nvPr/>
        </p:nvGraphicFramePr>
        <p:xfrm>
          <a:off x="246400" y="112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{7A082BE4-7FB0-49AE-9993-B3BDD86939A7}</a:tableStyleId>
              </a:tblPr>
              <a:tblGrid>
                <a:gridCol w="1395450"/>
                <a:gridCol w="1207850"/>
                <a:gridCol w="1332925"/>
                <a:gridCol w="4834875"/>
              </a:tblGrid>
              <a:tr h="43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Class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Assignment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Highest Level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Reason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94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Academic Voice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Essay 3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Creating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This is </a:t>
                      </a:r>
                      <a:r>
                        <a:rPr b="1" lang="en" sz="1800">
                          <a:solidFill>
                            <a:schemeClr val="dk1"/>
                          </a:solidFill>
                        </a:rPr>
                        <a:t>creating becaus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 I have to come up with my </a:t>
                      </a:r>
                      <a:r>
                        <a:rPr b="1" lang="en" sz="1800">
                          <a:solidFill>
                            <a:schemeClr val="dk1"/>
                          </a:solidFill>
                        </a:rPr>
                        <a:t>own ideas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to answer the research questions and </a:t>
                      </a:r>
                      <a:r>
                        <a:rPr b="1" lang="en" sz="1800">
                          <a:solidFill>
                            <a:schemeClr val="dk1"/>
                          </a:solidFill>
                        </a:rPr>
                        <a:t>craft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 those into a persuasive essay and speech. In the research phase I have to </a:t>
                      </a:r>
                      <a:r>
                        <a:rPr b="1" lang="en" sz="1800">
                          <a:solidFill>
                            <a:srgbClr val="980000"/>
                          </a:solidFill>
                        </a:rPr>
                        <a:t>analyze and evaluate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 my sources to decide which ones I should include. I have to be at the </a:t>
                      </a:r>
                      <a:r>
                        <a:rPr b="1" lang="en" sz="1800">
                          <a:solidFill>
                            <a:srgbClr val="980000"/>
                          </a:solidFill>
                        </a:rPr>
                        <a:t>understanding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phase as I read the research since I'm trying to make meaning from the material.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/>
        </p:nvSpPr>
        <p:spPr>
          <a:xfrm>
            <a:off x="2147025" y="198025"/>
            <a:ext cx="52218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Using This Strategy</a:t>
            </a:r>
            <a:endParaRPr sz="4500">
              <a:solidFill>
                <a:schemeClr val="dk1"/>
              </a:solidFill>
            </a:endParaRPr>
          </a:p>
        </p:txBody>
      </p:sp>
      <p:graphicFrame>
        <p:nvGraphicFramePr>
          <p:cNvPr id="335" name="Google Shape;335;p51"/>
          <p:cNvGraphicFramePr/>
          <p:nvPr/>
        </p:nvGraphicFramePr>
        <p:xfrm>
          <a:off x="246400" y="112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{7A082BE4-7FB0-49AE-9993-B3BDD86939A7}</a:tableStyleId>
              </a:tblPr>
              <a:tblGrid>
                <a:gridCol w="1395450"/>
                <a:gridCol w="1207850"/>
                <a:gridCol w="1332925"/>
                <a:gridCol w="4834875"/>
              </a:tblGrid>
              <a:tr h="43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Class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Assignment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Highest Level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Reason</a:t>
                      </a:r>
                      <a:endParaRPr b="1" sz="1500"/>
                    </a:p>
                  </a:txBody>
                  <a:tcPr marT="91425" marB="91425" marR="91425" marL="91425"/>
                </a:tc>
              </a:tr>
              <a:tr h="94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Accounting 3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Exam 3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Creating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80000"/>
                          </a:solidFill>
                        </a:rPr>
                        <a:t>Remembering-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the definitions of the terms and the formulas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80000"/>
                          </a:solidFill>
                        </a:rPr>
                        <a:t>Understanding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- making meaning of the scenario provided on the exam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80000"/>
                          </a:solidFill>
                        </a:rPr>
                        <a:t>Applying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- taking the concepts I learned in class and using them to help resolve the problem in the scenario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80000"/>
                          </a:solidFill>
                        </a:rPr>
                        <a:t>Analyzing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- looking at each part of the problem in the scenario to figure out how to resolve it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80000"/>
                          </a:solidFill>
                        </a:rPr>
                        <a:t>Evaluating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- deciding which strategies would work best in this particular case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80000"/>
                          </a:solidFill>
                        </a:rPr>
                        <a:t>Creating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- come up with my own solutions to the problem.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idx="1" type="body"/>
          </p:nvPr>
        </p:nvSpPr>
        <p:spPr>
          <a:xfrm>
            <a:off x="224075" y="187650"/>
            <a:ext cx="8754900" cy="476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150">
                <a:latin typeface="Arial"/>
                <a:ea typeface="Arial"/>
                <a:cs typeface="Arial"/>
                <a:sym typeface="Arial"/>
              </a:rPr>
              <a:t>How I Teach This…</a:t>
            </a:r>
            <a:endParaRPr sz="8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Count the Vowels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Blooms Applications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Add to the What, Why, How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Inspected Practice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13716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"/>
          <p:cNvSpPr txBox="1"/>
          <p:nvPr>
            <p:ph type="title"/>
          </p:nvPr>
        </p:nvSpPr>
        <p:spPr>
          <a:xfrm>
            <a:off x="653575" y="273850"/>
            <a:ext cx="7705200" cy="9942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rial"/>
                <a:ea typeface="Arial"/>
                <a:cs typeface="Arial"/>
                <a:sym typeface="Arial"/>
              </a:rPr>
              <a:t>Let’s Practice…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iqfxGhFfKO4DdxuU_xfyAKO6haYvHIg8aWecDF-0eFFuzGauZmWb3XGghNcyktwBkLHb_3_srRk8pT2CmglYHNXG1bm4MPJuDStmypUNIUAZNqhnaKmCcOjL0szO4Rt4LC22ULcl" id="346" name="Google Shape;34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744" y="1726025"/>
            <a:ext cx="3499181" cy="280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chema" id="347" name="Google Shape;347;p53"/>
          <p:cNvPicPr preferRelativeResize="0"/>
          <p:nvPr/>
        </p:nvPicPr>
        <p:blipFill rotWithShape="1">
          <a:blip r:embed="rId4">
            <a:alphaModFix/>
          </a:blip>
          <a:srcRect b="12691" l="0" r="0" t="18295"/>
          <a:stretch/>
        </p:blipFill>
        <p:spPr>
          <a:xfrm>
            <a:off x="5539552" y="1716200"/>
            <a:ext cx="2575500" cy="28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3"/>
          <p:cNvSpPr txBox="1"/>
          <p:nvPr/>
        </p:nvSpPr>
        <p:spPr>
          <a:xfrm>
            <a:off x="653563" y="4530950"/>
            <a:ext cx="349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19. Black and white teacher and students  icon. From https://thenounproject.com/icon/teach-5486510//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3"/>
          <p:cNvSpPr txBox="1"/>
          <p:nvPr/>
        </p:nvSpPr>
        <p:spPr>
          <a:xfrm>
            <a:off x="5458900" y="4530950"/>
            <a:ext cx="33168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Figure 20. Head with file folders. From https://www.scribd.com/doc/61773162/Schema-Poster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/>
          <p:nvPr/>
        </p:nvSpPr>
        <p:spPr>
          <a:xfrm>
            <a:off x="1343700" y="1633650"/>
            <a:ext cx="64566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Concept 4: 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accent5"/>
                </a:solidFill>
              </a:rPr>
              <a:t>Retrieval Practice</a:t>
            </a:r>
            <a:endParaRPr sz="37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journey wooded path"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291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>
            <p:ph type="title"/>
          </p:nvPr>
        </p:nvSpPr>
        <p:spPr>
          <a:xfrm>
            <a:off x="0" y="3498000"/>
            <a:ext cx="4629300" cy="1200300"/>
          </a:xfrm>
          <a:prstGeom prst="rect">
            <a:avLst/>
          </a:prstGeom>
          <a:solidFill>
            <a:srgbClr val="8BFFF1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C51"/>
              </a:buClr>
              <a:buSzPts val="3300"/>
              <a:buFont typeface="Calibri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C51"/>
              </a:buClr>
              <a:buSzPts val="3300"/>
              <a:buFont typeface="Calibri"/>
              <a:buNone/>
            </a:pPr>
            <a:r>
              <a:rPr b="1" lang="en"/>
              <a:t>The Plan for Our Journey 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C51"/>
              </a:buClr>
              <a:buSzPts val="3300"/>
              <a:buFont typeface="Calibri"/>
              <a:buNone/>
            </a:pPr>
            <a:r>
              <a:t/>
            </a:r>
            <a:endParaRPr sz="2300"/>
          </a:p>
        </p:txBody>
      </p:sp>
      <p:sp>
        <p:nvSpPr>
          <p:cNvPr id="152" name="Google Shape;152;p28"/>
          <p:cNvSpPr txBox="1"/>
          <p:nvPr/>
        </p:nvSpPr>
        <p:spPr>
          <a:xfrm>
            <a:off x="0" y="0"/>
            <a:ext cx="4551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Figure 2. Wooded path. Retrieved from https://www.guideposts.org/better-living/health-and-wellness/living-longer-living-better/5-spiritual-lessons-from-lifes-trail </a:t>
            </a:r>
            <a:endParaRPr sz="800"/>
          </a:p>
        </p:txBody>
      </p:sp>
      <p:sp>
        <p:nvSpPr>
          <p:cNvPr id="153" name="Google Shape;153;p28"/>
          <p:cNvSpPr txBox="1"/>
          <p:nvPr/>
        </p:nvSpPr>
        <p:spPr>
          <a:xfrm>
            <a:off x="4814250" y="243300"/>
            <a:ext cx="4227300" cy="465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What:</a:t>
            </a:r>
            <a:r>
              <a:rPr lang="en" sz="2100">
                <a:solidFill>
                  <a:schemeClr val="dk1"/>
                </a:solidFill>
              </a:rPr>
              <a:t> Concepts and Strategies to Help Students Become Better Learners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Why:</a:t>
            </a:r>
            <a:r>
              <a:rPr lang="en" sz="2100">
                <a:solidFill>
                  <a:schemeClr val="dk1"/>
                </a:solidFill>
              </a:rPr>
              <a:t> “College students prefer to use suboptimal learning strategies when they study” (Chew 2024)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How: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Engaging Drew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Brain Files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Bloom’s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Retrieval Practice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Spaced Practice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5"/>
          <p:cNvPicPr preferRelativeResize="0"/>
          <p:nvPr/>
        </p:nvPicPr>
        <p:blipFill rotWithShape="1">
          <a:blip r:embed="rId3">
            <a:alphaModFix/>
          </a:blip>
          <a:srcRect b="0" l="0" r="793" t="0"/>
          <a:stretch/>
        </p:blipFill>
        <p:spPr>
          <a:xfrm>
            <a:off x="0" y="335200"/>
            <a:ext cx="9071049" cy="44730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0" name="Google Shape;360;p55"/>
          <p:cNvSpPr txBox="1"/>
          <p:nvPr/>
        </p:nvSpPr>
        <p:spPr>
          <a:xfrm>
            <a:off x="0" y="4808275"/>
            <a:ext cx="9144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21. Memory and learning graphic organizer. From Chew, S. L. (2021). An advance organizer for student learning: Choke points and pitfalls in studying. Canadian Psychology/Psychologie Canadienne, 62(4), 420–427. https://doi.org/10.1037/cap0000290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61" name="Google Shape;361;p55"/>
          <p:cNvSpPr/>
          <p:nvPr/>
        </p:nvSpPr>
        <p:spPr>
          <a:xfrm>
            <a:off x="5066625" y="2345100"/>
            <a:ext cx="3740400" cy="23712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/>
          <p:nvPr/>
        </p:nvSpPr>
        <p:spPr>
          <a:xfrm>
            <a:off x="1929900" y="102375"/>
            <a:ext cx="52842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Using This Strategy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367" name="Google Shape;367;p56"/>
          <p:cNvSpPr txBox="1"/>
          <p:nvPr/>
        </p:nvSpPr>
        <p:spPr>
          <a:xfrm>
            <a:off x="0" y="3152850"/>
            <a:ext cx="21855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Study Groups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68" name="Google Shape;368;p56"/>
          <p:cNvSpPr txBox="1"/>
          <p:nvPr/>
        </p:nvSpPr>
        <p:spPr>
          <a:xfrm>
            <a:off x="6821550" y="1120400"/>
            <a:ext cx="21855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Teaching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Others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69" name="Google Shape;369;p56"/>
          <p:cNvSpPr txBox="1"/>
          <p:nvPr/>
        </p:nvSpPr>
        <p:spPr>
          <a:xfrm>
            <a:off x="7118575" y="3132375"/>
            <a:ext cx="21006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Brain Dump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70" name="Google Shape;37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150" y="3073129"/>
            <a:ext cx="2181075" cy="1748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iqfxGhFfKO4DdxuU_xfyAKO6haYvHIg8aWecDF-0eFFuzGauZmWb3XGghNcyktwBkLHb_3_srRk8pT2CmglYHNXG1bm4MPJuDStmypUNIUAZNqhnaKmCcOjL0szO4Rt4LC22ULcl" id="371" name="Google Shape;37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2948" y="930979"/>
            <a:ext cx="2181075" cy="174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783" y="2995523"/>
            <a:ext cx="2185416" cy="174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6"/>
          <p:cNvPicPr preferRelativeResize="0"/>
          <p:nvPr/>
        </p:nvPicPr>
        <p:blipFill rotWithShape="1">
          <a:blip r:embed="rId6">
            <a:alphaModFix/>
          </a:blip>
          <a:srcRect b="13023" l="14245" r="11443" t="16997"/>
          <a:stretch/>
        </p:blipFill>
        <p:spPr>
          <a:xfrm>
            <a:off x="2198975" y="931888"/>
            <a:ext cx="2185416" cy="174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6"/>
          <p:cNvSpPr txBox="1"/>
          <p:nvPr/>
        </p:nvSpPr>
        <p:spPr>
          <a:xfrm>
            <a:off x="15650" y="1120400"/>
            <a:ext cx="21855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Self-Quizzing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75" name="Google Shape;375;p56"/>
          <p:cNvSpPr txBox="1"/>
          <p:nvPr/>
        </p:nvSpPr>
        <p:spPr>
          <a:xfrm>
            <a:off x="-3238175" y="1025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6"/>
          <p:cNvSpPr txBox="1"/>
          <p:nvPr/>
        </p:nvSpPr>
        <p:spPr>
          <a:xfrm>
            <a:off x="2067963" y="2648850"/>
            <a:ext cx="2173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22. Flashcards. From </a:t>
            </a:r>
            <a:r>
              <a:rPr lang="en" sz="800">
                <a:solidFill>
                  <a:schemeClr val="dk1"/>
                </a:solidFill>
              </a:rPr>
              <a:t>https://www.wikihow.com/Make-Flash-Cards</a:t>
            </a: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77" name="Google Shape;377;p56"/>
          <p:cNvSpPr txBox="1"/>
          <p:nvPr/>
        </p:nvSpPr>
        <p:spPr>
          <a:xfrm>
            <a:off x="4990800" y="4663500"/>
            <a:ext cx="2944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25. Colorful head with ideas flowing out. From </a:t>
            </a:r>
            <a:r>
              <a:rPr lang="en" sz="800">
                <a:solidFill>
                  <a:schemeClr val="dk1"/>
                </a:solidFill>
              </a:rPr>
              <a:t>https://www.neverdefeatedcoaching.net/the-power-of-a-brain-dump-how-to-untangle-your-adhd-mind/</a:t>
            </a: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78" name="Google Shape;378;p56"/>
          <p:cNvSpPr txBox="1"/>
          <p:nvPr/>
        </p:nvSpPr>
        <p:spPr>
          <a:xfrm>
            <a:off x="2067975" y="4742025"/>
            <a:ext cx="24474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24. Black and white group icon. From https://thenounproject.com/icon/users-6443100/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79" name="Google Shape;379;p56"/>
          <p:cNvSpPr txBox="1"/>
          <p:nvPr/>
        </p:nvSpPr>
        <p:spPr>
          <a:xfrm>
            <a:off x="4990788" y="2620950"/>
            <a:ext cx="349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23. Black and white teacher and students  icon. From https://thenounproject.com/icon/teach-5486510//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"/>
          <p:cNvSpPr txBox="1"/>
          <p:nvPr>
            <p:ph idx="1" type="body"/>
          </p:nvPr>
        </p:nvSpPr>
        <p:spPr>
          <a:xfrm>
            <a:off x="224075" y="187650"/>
            <a:ext cx="8754900" cy="476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150">
                <a:latin typeface="Arial"/>
                <a:ea typeface="Arial"/>
                <a:cs typeface="Arial"/>
                <a:sym typeface="Arial"/>
              </a:rPr>
              <a:t>How I Teach This…</a:t>
            </a:r>
            <a:endParaRPr sz="8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What is Retrieval? (Concrete Example)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Muscle Memory examples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Lack of Practice examples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Inspected Practice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13716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8"/>
          <p:cNvSpPr txBox="1"/>
          <p:nvPr/>
        </p:nvSpPr>
        <p:spPr>
          <a:xfrm>
            <a:off x="1343700" y="1633650"/>
            <a:ext cx="64566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Concept 5: 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accent5"/>
                </a:solidFill>
              </a:rPr>
              <a:t>Spaced</a:t>
            </a:r>
            <a:r>
              <a:rPr lang="en" sz="3700">
                <a:solidFill>
                  <a:schemeClr val="accent5"/>
                </a:solidFill>
              </a:rPr>
              <a:t> Practice</a:t>
            </a:r>
            <a:endParaRPr sz="37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9"/>
          <p:cNvPicPr preferRelativeResize="0"/>
          <p:nvPr/>
        </p:nvPicPr>
        <p:blipFill rotWithShape="1">
          <a:blip r:embed="rId3">
            <a:alphaModFix/>
          </a:blip>
          <a:srcRect b="0" l="0" r="793" t="0"/>
          <a:stretch/>
        </p:blipFill>
        <p:spPr>
          <a:xfrm>
            <a:off x="0" y="335200"/>
            <a:ext cx="9071049" cy="44730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5" name="Google Shape;395;p59"/>
          <p:cNvSpPr txBox="1"/>
          <p:nvPr/>
        </p:nvSpPr>
        <p:spPr>
          <a:xfrm>
            <a:off x="0" y="4808275"/>
            <a:ext cx="9144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26. Memory and learning graphic organizer. From Chew, S. L. (2021). An advance organizer for student learning: Choke points and pitfalls in studying. Canadian Psychology/Psychologie Canadienne, 62(4), 420–427. https://doi.org/10.1037/cap0000290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7149825" y="2571750"/>
            <a:ext cx="1657200" cy="18006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9"/>
          <p:cNvSpPr/>
          <p:nvPr/>
        </p:nvSpPr>
        <p:spPr>
          <a:xfrm>
            <a:off x="267050" y="519800"/>
            <a:ext cx="2411400" cy="18006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0">
            <a:hlinkClick r:id="rId3"/>
          </p:cNvPr>
          <p:cNvSpPr/>
          <p:nvPr/>
        </p:nvSpPr>
        <p:spPr>
          <a:xfrm>
            <a:off x="77553" y="150284"/>
            <a:ext cx="276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sng" cap="none" strike="noStrike">
                <a:solidFill>
                  <a:srgbClr val="0097A7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5-Day Study Plan</a:t>
            </a:r>
            <a:endParaRPr b="0" i="0" sz="1100" u="none" cap="none" strike="noStrike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0"/>
          <p:cNvSpPr/>
          <p:nvPr/>
        </p:nvSpPr>
        <p:spPr>
          <a:xfrm>
            <a:off x="223194" y="829771"/>
            <a:ext cx="8697600" cy="24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</a:rPr>
              <a:t>Break info into 4 parts- starting with earliest (Part A)</a:t>
            </a:r>
            <a:endParaRPr i="0" sz="2100" u="none" cap="none" strike="noStrike">
              <a:solidFill>
                <a:schemeClr val="dk1"/>
              </a:solidFill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</a:rPr>
              <a:t>Day 5 before the test- Study Part A for 30 minutes/ 30 minutes</a:t>
            </a:r>
            <a:endParaRPr i="0" sz="2100" u="none" cap="none" strike="noStrike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</a:rPr>
              <a:t>Day 4 before the test- Study Part B for 30 minutes/ 30 minutes and Part A for 30 minutes (self-quiz)</a:t>
            </a:r>
            <a:endParaRPr i="0" sz="2100" u="none" cap="none" strike="noStrike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</a:rPr>
              <a:t>Day 3 before the test- Study Part C for 30 minutes/ 30 minutes, Part B for 30 minutes, (self-quiz) and Part A for 20 minutes (self-quiz)</a:t>
            </a:r>
            <a:endParaRPr i="0" sz="2100" u="none" cap="none" strike="noStrike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</a:rPr>
              <a:t>Day 2 before the test- Study Part D for 30 minutes/ 30 minutes, Part C for 30 minutes (self-quiz), Part B for 20 minutes (self-quiz), and Part A for 20 minutes (self-quiz)</a:t>
            </a:r>
            <a:endParaRPr i="0" sz="2100" u="none" cap="none" strike="noStrike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</a:rPr>
              <a:t>Day before the test- Review all parts in two 30-minute sessions (more if needed) THEN rest and relax</a:t>
            </a:r>
            <a:endParaRPr i="0" sz="2100" u="none" cap="none" strike="noStrike">
              <a:solidFill>
                <a:schemeClr val="dk1"/>
              </a:solidFill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</a:rPr>
              <a:t>Take short breaks (5-10 mins) between parts </a:t>
            </a:r>
            <a:r>
              <a:rPr i="0" lang="en" sz="2100" u="none" cap="none" strike="noStrike">
                <a:solidFill>
                  <a:schemeClr val="dk1"/>
                </a:solidFill>
              </a:rPr>
              <a:t> </a:t>
            </a:r>
            <a:endParaRPr i="0" sz="21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1"/>
          <p:cNvSpPr txBox="1"/>
          <p:nvPr>
            <p:ph idx="1" type="body"/>
          </p:nvPr>
        </p:nvSpPr>
        <p:spPr>
          <a:xfrm>
            <a:off x="224075" y="187650"/>
            <a:ext cx="8754900" cy="476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150">
                <a:latin typeface="Arial"/>
                <a:ea typeface="Arial"/>
                <a:cs typeface="Arial"/>
                <a:sym typeface="Arial"/>
              </a:rPr>
              <a:t>How I Teach This…</a:t>
            </a:r>
            <a:endParaRPr sz="8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5-Day Study Plan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Explain “Forgetting”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Lack of Practice examples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370">
              <a:latin typeface="Arial"/>
              <a:ea typeface="Arial"/>
              <a:cs typeface="Arial"/>
              <a:sym typeface="Arial"/>
            </a:endParaRPr>
          </a:p>
          <a:p>
            <a:pPr indent="-418623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6300">
                <a:latin typeface="Arial"/>
                <a:ea typeface="Arial"/>
                <a:cs typeface="Arial"/>
                <a:sym typeface="Arial"/>
              </a:rPr>
              <a:t>Inspected Practice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457200" lvl="0" marL="13716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2"/>
          <p:cNvSpPr txBox="1"/>
          <p:nvPr>
            <p:ph idx="1" type="body"/>
          </p:nvPr>
        </p:nvSpPr>
        <p:spPr>
          <a:xfrm>
            <a:off x="628650" y="1421998"/>
            <a:ext cx="7886700" cy="22995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Reflection: 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What small thing can you change to move students toward becoming expert learners?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3"/>
          <p:cNvSpPr txBox="1"/>
          <p:nvPr>
            <p:ph type="title"/>
          </p:nvPr>
        </p:nvSpPr>
        <p:spPr>
          <a:xfrm>
            <a:off x="628650" y="70598"/>
            <a:ext cx="7886700" cy="627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rial"/>
                <a:ea typeface="Arial"/>
                <a:cs typeface="Arial"/>
                <a:sym typeface="Arial"/>
              </a:rPr>
              <a:t>Resources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3"/>
          <p:cNvSpPr txBox="1"/>
          <p:nvPr>
            <p:ph idx="1" type="body"/>
          </p:nvPr>
        </p:nvSpPr>
        <p:spPr>
          <a:xfrm>
            <a:off x="628650" y="1057876"/>
            <a:ext cx="7886700" cy="357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Chew, S. L. (2021). An advance organizer for student learning: Choke points and pitfalls in studying. Canadian Psychology/Psychologie Canadienne, 62(4), 420–427. </a:t>
            </a:r>
            <a:r>
              <a:rPr lang="en" sz="1200" u="sng">
                <a:latin typeface="Arial"/>
                <a:ea typeface="Arial"/>
                <a:cs typeface="Arial"/>
                <a:sym typeface="Arial"/>
                <a:hlinkClick r:id="rId3"/>
              </a:rPr>
              <a:t>https://doi.org/10.1037/cap0000290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Chew, S. (2021). 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Improving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 study skills through psychological science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[Google Slides].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American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Psychological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Association. </a:t>
            </a:r>
            <a:r>
              <a:rPr lang="en" sz="1200" u="sng">
                <a:latin typeface="Arial"/>
                <a:ea typeface="Arial"/>
                <a:cs typeface="Arial"/>
                <a:sym typeface="Arial"/>
                <a:hlinkClick r:id="rId4"/>
              </a:rPr>
              <a:t>https://docs.google.com/presentation/d/16wx76eLZctYZMUnqsL-qoGKFlYlZl1R6fip-Naz6hBI/edit#slide=id.g5e378fe58b_2_75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Chew, S. (2024). Teaching students how to study. Retrieved from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https://www.teachingprofessor.com/topics/student-learning/study-strategies/teaching-students-how-to-study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Gurung, R. A. R., &amp; Dunlosky, J. (2023). 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Study like a champ : the psychology-based guide to “grade a” study habits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. American Psychological Association.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Kahneman, D. (2011). 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Thinking, fast and slow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(1st ed.). Farrar, Straus and Giroux.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Kirschner, P.A., &amp; Hendrick, C. (2020). 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How learning happens: Seminal works in educational psychology and what they mean in practice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(1st ed.). Routledge. </a:t>
            </a:r>
            <a:r>
              <a:rPr lang="en" sz="1200" u="sng">
                <a:latin typeface="Arial"/>
                <a:ea typeface="Arial"/>
                <a:cs typeface="Arial"/>
                <a:sym typeface="Arial"/>
                <a:hlinkClick r:id="rId5"/>
              </a:rPr>
              <a:t>https://doi.org/10.4324/9780429061523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McGuire, S. Y., &amp; McGuire, S. (2015). 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Teach students how to learn : strategies you can incorporate into any course to improve student metacognition, study skills, and motivation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(First). Stylus Publishing, LLC.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Willingham, D. T. (2023). 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Outsmart your brain : why learning is hard and how you can make it easy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(First Gallery Books hardcover). Gallery Books, an imprint of Simon &amp; Schuster.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951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0" l="0" r="793" t="0"/>
          <a:stretch/>
        </p:blipFill>
        <p:spPr>
          <a:xfrm>
            <a:off x="0" y="335200"/>
            <a:ext cx="9071049" cy="44730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9"/>
          <p:cNvSpPr txBox="1"/>
          <p:nvPr/>
        </p:nvSpPr>
        <p:spPr>
          <a:xfrm>
            <a:off x="0" y="4808275"/>
            <a:ext cx="9144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3. Memory and learning graphic organizer. From Chew, S. L. (2021). An advance organizer for student learning: Choke points and pitfalls in studying. Canadian Psychology/Psychologie Canadienne, 62(4), 420–427. https://doi.org/10.1037/cap0000290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/>
        </p:nvSpPr>
        <p:spPr>
          <a:xfrm>
            <a:off x="1343700" y="1633650"/>
            <a:ext cx="64566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Concept 1: 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u="sng">
                <a:solidFill>
                  <a:schemeClr val="hlink"/>
                </a:solidFill>
                <a:hlinkClick r:id="rId3"/>
              </a:rPr>
              <a:t>Engaging Drew</a:t>
            </a:r>
            <a:endParaRPr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0" l="0" r="793" t="0"/>
          <a:stretch/>
        </p:blipFill>
        <p:spPr>
          <a:xfrm>
            <a:off x="0" y="335200"/>
            <a:ext cx="9071049" cy="44730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31"/>
          <p:cNvSpPr txBox="1"/>
          <p:nvPr/>
        </p:nvSpPr>
        <p:spPr>
          <a:xfrm>
            <a:off x="0" y="4808275"/>
            <a:ext cx="9144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Figure 4. Memory and learning graphic organizer. From Chew, S. L. (2021). An advance organizer for student learning: Choke points and pitfalls in studying. Canadian Psychology/Psychologie Canadienne, 62(4), 420–427. https://doi.org/10.1037/cap0000290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2616050" y="1370550"/>
            <a:ext cx="562800" cy="27984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1"/>
          <p:cNvSpPr/>
          <p:nvPr/>
        </p:nvSpPr>
        <p:spPr>
          <a:xfrm>
            <a:off x="3178850" y="553675"/>
            <a:ext cx="2251200" cy="23802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/>
        </p:nvSpPr>
        <p:spPr>
          <a:xfrm>
            <a:off x="1687352" y="208250"/>
            <a:ext cx="57693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chemeClr val="dk1"/>
                </a:solidFill>
              </a:rPr>
              <a:t>System 1 Thinking</a:t>
            </a:r>
            <a:endParaRPr i="0" sz="1100" u="none" cap="none" strike="noStrike">
              <a:solidFill>
                <a:schemeClr val="dk1"/>
              </a:solidFill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574" y="1728275"/>
            <a:ext cx="3604048" cy="265278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32"/>
          <p:cNvSpPr txBox="1"/>
          <p:nvPr/>
        </p:nvSpPr>
        <p:spPr>
          <a:xfrm>
            <a:off x="5418592" y="1728267"/>
            <a:ext cx="30978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i="0" lang="en" sz="3600" u="none" cap="none" strike="noStrike">
                <a:solidFill>
                  <a:schemeClr val="dk1"/>
                </a:solidFill>
              </a:rPr>
              <a:t>Fast </a:t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i="0" lang="en" sz="3600" u="none" cap="none" strike="noStrike">
                <a:solidFill>
                  <a:schemeClr val="dk1"/>
                </a:solidFill>
              </a:rPr>
              <a:t>Automatic</a:t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i="0" lang="en" sz="3600" u="none" cap="none" strike="noStrike">
                <a:solidFill>
                  <a:schemeClr val="dk1"/>
                </a:solidFill>
              </a:rPr>
              <a:t>Emotional</a:t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i="0" lang="en" sz="3600" u="none" cap="none" strike="noStrike">
                <a:solidFill>
                  <a:schemeClr val="dk1"/>
                </a:solidFill>
              </a:rPr>
              <a:t>Unconscious</a:t>
            </a:r>
            <a:endParaRPr i="0" sz="1100" u="none" cap="none" strike="noStrike">
              <a:solidFill>
                <a:schemeClr val="dk1"/>
              </a:solidFill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653573" y="4381045"/>
            <a:ext cx="37761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Black and white icon of multitasking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</a:t>
            </a: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etrieved from htt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ps://www.cleanpng.com/free/multitasking.html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>
            <a:off x="1687352" y="208250"/>
            <a:ext cx="57693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chemeClr val="dk1"/>
                </a:solidFill>
              </a:rPr>
              <a:t>System </a:t>
            </a:r>
            <a:r>
              <a:rPr b="1" lang="en" sz="4100">
                <a:solidFill>
                  <a:schemeClr val="dk1"/>
                </a:solidFill>
              </a:rPr>
              <a:t>2</a:t>
            </a:r>
            <a:r>
              <a:rPr b="1" i="0" lang="en" sz="4100" u="none" cap="none" strike="noStrike">
                <a:solidFill>
                  <a:schemeClr val="dk1"/>
                </a:solidFill>
              </a:rPr>
              <a:t> Thinking</a:t>
            </a:r>
            <a:endParaRPr i="0" sz="1100" u="none" cap="none" strike="noStrike">
              <a:solidFill>
                <a:schemeClr val="dk1"/>
              </a:solidFill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5152817" y="1692354"/>
            <a:ext cx="30978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Slow </a:t>
            </a:r>
            <a:endParaRPr sz="36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Effortful</a:t>
            </a:r>
            <a:endParaRPr sz="36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Logic</a:t>
            </a:r>
            <a:endParaRPr sz="36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Conscious</a:t>
            </a:r>
            <a:endParaRPr sz="36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600"/>
              <a:buChar char="●"/>
            </a:pPr>
            <a:r>
              <a:rPr lang="en" sz="3600">
                <a:solidFill>
                  <a:srgbClr val="980000"/>
                </a:solidFill>
              </a:rPr>
              <a:t>LEARNING!</a:t>
            </a:r>
            <a:endParaRPr sz="3600">
              <a:solidFill>
                <a:srgbClr val="980000"/>
              </a:solidFill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1218349" y="4568050"/>
            <a:ext cx="28224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6:Black and white  Icon of the thinker statue  Retrieved from </a:t>
            </a:r>
            <a:r>
              <a:rPr lang="en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https://www.symbols.com/symbol/the-noun-project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350" y="1656437"/>
            <a:ext cx="2434556" cy="2911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1194150" y="1063425"/>
            <a:ext cx="6755700" cy="21396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are YOU doing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Engage Drew?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(TWPS)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